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62" r:id="rId7"/>
    <p:sldId id="275" r:id="rId8"/>
    <p:sldId id="263" r:id="rId9"/>
    <p:sldId id="264" r:id="rId10"/>
    <p:sldId id="276" r:id="rId11"/>
    <p:sldId id="267" r:id="rId12"/>
    <p:sldId id="268" r:id="rId13"/>
    <p:sldId id="270" r:id="rId14"/>
    <p:sldId id="271" r:id="rId15"/>
    <p:sldId id="272"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7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C80CA-C89D-4FB6-BD72-135D66A93335}" type="datetimeFigureOut">
              <a:rPr lang="en-US" smtClean="0"/>
              <a:t>2/20/2025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74DDDF-D990-43B7-BFB3-96AC1B33322D}" type="slidenum">
              <a:rPr lang="en-US" smtClean="0"/>
              <a:t>‹#›</a:t>
            </a:fld>
            <a:endParaRPr lang="en-US"/>
          </a:p>
        </p:txBody>
      </p:sp>
    </p:spTree>
    <p:extLst>
      <p:ext uri="{BB962C8B-B14F-4D97-AF65-F5344CB8AC3E}">
        <p14:creationId xmlns:p14="http://schemas.microsoft.com/office/powerpoint/2010/main" val="3952366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BF6B5-7892-7B70-4AAE-9DD7739C9E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F28AF0-05D7-6F5A-2F16-409BC26746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EBC56F-F6EA-1D69-2BEC-E9C78DFE25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85C2A3-891D-CF0A-9CC3-B646FB77F594}"/>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654971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en-US" b="1" dirty="0" err="1"/>
              <a:t>Hiệu</a:t>
            </a:r>
            <a:r>
              <a:rPr lang="en-US" b="1" dirty="0"/>
              <a:t> </a:t>
            </a:r>
            <a:r>
              <a:rPr lang="en-US" b="1" dirty="0" err="1"/>
              <a:t>suất</a:t>
            </a:r>
            <a:r>
              <a:rPr lang="en-US" b="1" dirty="0"/>
              <a:t> </a:t>
            </a:r>
            <a:r>
              <a:rPr lang="en-US" b="1" dirty="0" err="1"/>
              <a:t>cao</a:t>
            </a:r>
            <a:endParaRPr lang="en-US" b="1" dirty="0"/>
          </a:p>
          <a:p>
            <a:pPr>
              <a:buFont typeface="Arial" panose="020B0604020202020204" pitchFamily="34" charset="0"/>
              <a:buChar char="•"/>
            </a:pPr>
            <a:r>
              <a:rPr lang="en-US" dirty="0" err="1"/>
              <a:t>Sử</a:t>
            </a:r>
            <a:r>
              <a:rPr lang="en-US" dirty="0"/>
              <a:t> </a:t>
            </a:r>
            <a:r>
              <a:rPr lang="en-US" dirty="0" err="1"/>
              <a:t>dụng</a:t>
            </a:r>
            <a:r>
              <a:rPr lang="en-US" dirty="0"/>
              <a:t> </a:t>
            </a:r>
            <a:r>
              <a:rPr lang="en-US" dirty="0" err="1"/>
              <a:t>kiến</a:t>
            </a:r>
            <a:r>
              <a:rPr lang="en-US" dirty="0"/>
              <a:t> </a:t>
            </a:r>
            <a:r>
              <a:rPr lang="en-US" dirty="0" err="1"/>
              <a:t>trúc</a:t>
            </a:r>
            <a:r>
              <a:rPr lang="en-US" dirty="0"/>
              <a:t> </a:t>
            </a:r>
            <a:r>
              <a:rPr lang="en-US" b="1" dirty="0"/>
              <a:t>shard-per-core</a:t>
            </a:r>
            <a:r>
              <a:rPr lang="en-US" dirty="0"/>
              <a:t>, </a:t>
            </a:r>
            <a:r>
              <a:rPr lang="en-US" dirty="0" err="1"/>
              <a:t>giúp</a:t>
            </a:r>
            <a:r>
              <a:rPr lang="en-US" dirty="0"/>
              <a:t> </a:t>
            </a:r>
            <a:r>
              <a:rPr lang="en-US" dirty="0" err="1"/>
              <a:t>tận</a:t>
            </a:r>
            <a:r>
              <a:rPr lang="en-US" dirty="0"/>
              <a:t> </a:t>
            </a:r>
            <a:r>
              <a:rPr lang="en-US" dirty="0" err="1"/>
              <a:t>dụng</a:t>
            </a:r>
            <a:r>
              <a:rPr lang="en-US" dirty="0"/>
              <a:t> </a:t>
            </a:r>
            <a:r>
              <a:rPr lang="en-US" dirty="0" err="1"/>
              <a:t>tối</a:t>
            </a:r>
            <a:r>
              <a:rPr lang="en-US" dirty="0"/>
              <a:t> </a:t>
            </a:r>
            <a:r>
              <a:rPr lang="en-US" dirty="0" err="1"/>
              <a:t>đa</a:t>
            </a:r>
            <a:r>
              <a:rPr lang="en-US" dirty="0"/>
              <a:t> </a:t>
            </a:r>
            <a:r>
              <a:rPr lang="en-US" dirty="0" err="1"/>
              <a:t>tài</a:t>
            </a:r>
            <a:r>
              <a:rPr lang="en-US" dirty="0"/>
              <a:t> </a:t>
            </a:r>
            <a:r>
              <a:rPr lang="en-US" dirty="0" err="1"/>
              <a:t>nguyên</a:t>
            </a:r>
            <a:r>
              <a:rPr lang="en-US" dirty="0"/>
              <a:t> CPU </a:t>
            </a:r>
            <a:r>
              <a:rPr lang="en-US" dirty="0" err="1"/>
              <a:t>và</a:t>
            </a:r>
            <a:r>
              <a:rPr lang="en-US" dirty="0"/>
              <a:t> </a:t>
            </a:r>
            <a:r>
              <a:rPr lang="en-US" dirty="0" err="1"/>
              <a:t>bộ</a:t>
            </a:r>
            <a:r>
              <a:rPr lang="en-US" dirty="0"/>
              <a:t> </a:t>
            </a:r>
            <a:r>
              <a:rPr lang="en-US" dirty="0" err="1"/>
              <a:t>nhớ</a:t>
            </a:r>
            <a:r>
              <a:rPr lang="en-US" dirty="0"/>
              <a:t>.</a:t>
            </a:r>
          </a:p>
          <a:p>
            <a:pPr>
              <a:buFont typeface="Arial" panose="020B0604020202020204" pitchFamily="34" charset="0"/>
              <a:buChar char="•"/>
            </a:pPr>
            <a:r>
              <a:rPr lang="en-US" dirty="0" err="1"/>
              <a:t>Xử</a:t>
            </a:r>
            <a:r>
              <a:rPr lang="en-US" dirty="0"/>
              <a:t> </a:t>
            </a:r>
            <a:r>
              <a:rPr lang="en-US" dirty="0" err="1"/>
              <a:t>lý</a:t>
            </a:r>
            <a:r>
              <a:rPr lang="en-US" dirty="0"/>
              <a:t> </a:t>
            </a:r>
            <a:r>
              <a:rPr lang="en-US" dirty="0" err="1"/>
              <a:t>hàng</a:t>
            </a:r>
            <a:r>
              <a:rPr lang="en-US" dirty="0"/>
              <a:t> </a:t>
            </a:r>
            <a:r>
              <a:rPr lang="en-US" dirty="0" err="1"/>
              <a:t>triệu</a:t>
            </a:r>
            <a:r>
              <a:rPr lang="en-US" dirty="0"/>
              <a:t> </a:t>
            </a:r>
            <a:r>
              <a:rPr lang="en-US" dirty="0" err="1"/>
              <a:t>truy</a:t>
            </a:r>
            <a:r>
              <a:rPr lang="en-US" dirty="0"/>
              <a:t> </a:t>
            </a:r>
            <a:r>
              <a:rPr lang="en-US" dirty="0" err="1"/>
              <a:t>vấn</a:t>
            </a:r>
            <a:r>
              <a:rPr lang="en-US" dirty="0"/>
              <a:t> </a:t>
            </a:r>
            <a:r>
              <a:rPr lang="en-US" dirty="0" err="1"/>
              <a:t>mỗi</a:t>
            </a:r>
            <a:r>
              <a:rPr lang="en-US" dirty="0"/>
              <a:t> </a:t>
            </a:r>
            <a:r>
              <a:rPr lang="en-US" dirty="0" err="1"/>
              <a:t>giây</a:t>
            </a:r>
            <a:r>
              <a:rPr lang="en-US" dirty="0"/>
              <a:t> </a:t>
            </a:r>
            <a:r>
              <a:rPr lang="en-US" dirty="0" err="1"/>
              <a:t>với</a:t>
            </a:r>
            <a:r>
              <a:rPr lang="en-US" dirty="0"/>
              <a:t> </a:t>
            </a:r>
            <a:r>
              <a:rPr lang="en-US" dirty="0" err="1"/>
              <a:t>độ</a:t>
            </a:r>
            <a:r>
              <a:rPr lang="en-US" dirty="0"/>
              <a:t> </a:t>
            </a:r>
            <a:r>
              <a:rPr lang="en-US" dirty="0" err="1"/>
              <a:t>trễ</a:t>
            </a:r>
            <a:r>
              <a:rPr lang="en-US" dirty="0"/>
              <a:t> </a:t>
            </a:r>
            <a:r>
              <a:rPr lang="en-US" dirty="0" err="1"/>
              <a:t>thấp</a:t>
            </a:r>
            <a:r>
              <a:rPr lang="en-US" dirty="0"/>
              <a:t>.</a:t>
            </a:r>
          </a:p>
          <a:p>
            <a:r>
              <a:rPr lang="vi-VN" b="1" dirty="0"/>
              <a:t>⚡ Khả năng mở rộng ngang</a:t>
            </a:r>
          </a:p>
          <a:p>
            <a:pPr>
              <a:buFont typeface="Arial" panose="020B0604020202020204" pitchFamily="34" charset="0"/>
              <a:buChar char="•"/>
            </a:pPr>
            <a:r>
              <a:rPr lang="vi-VN" dirty="0"/>
              <a:t>Hỗ trợ thêm/xóa nút mà không ảnh hưởng đến hoạt động của hệ thống.</a:t>
            </a:r>
          </a:p>
          <a:p>
            <a:pPr>
              <a:buFont typeface="Arial" panose="020B0604020202020204" pitchFamily="34" charset="0"/>
              <a:buChar char="•"/>
            </a:pPr>
            <a:r>
              <a:rPr lang="vi-VN" dirty="0"/>
              <a:t>Tự động cân bằng tải và phân phối dữ liệu</a:t>
            </a:r>
          </a:p>
          <a:p>
            <a:r>
              <a:rPr lang="en-US" b="1" dirty="0"/>
              <a:t>🔄 </a:t>
            </a:r>
            <a:r>
              <a:rPr lang="en-US" b="1" dirty="0" err="1"/>
              <a:t>Kiến</a:t>
            </a:r>
            <a:r>
              <a:rPr lang="en-US" b="1" dirty="0"/>
              <a:t> </a:t>
            </a:r>
            <a:r>
              <a:rPr lang="en-US" b="1" dirty="0" err="1"/>
              <a:t>trúc</a:t>
            </a:r>
            <a:r>
              <a:rPr lang="en-US" b="1" dirty="0"/>
              <a:t> </a:t>
            </a:r>
            <a:r>
              <a:rPr lang="en-US" b="1" dirty="0" err="1"/>
              <a:t>không</a:t>
            </a:r>
            <a:r>
              <a:rPr lang="en-US" b="1" dirty="0"/>
              <a:t> </a:t>
            </a:r>
            <a:r>
              <a:rPr lang="en-US" b="1" dirty="0" err="1"/>
              <a:t>có</a:t>
            </a:r>
            <a:r>
              <a:rPr lang="en-US" b="1" dirty="0"/>
              <a:t> single point of failure</a:t>
            </a:r>
          </a:p>
          <a:p>
            <a:pPr>
              <a:buFont typeface="Arial" panose="020B0604020202020204" pitchFamily="34" charset="0"/>
              <a:buChar char="•"/>
            </a:pPr>
            <a:r>
              <a:rPr lang="en-US" dirty="0" err="1"/>
              <a:t>Mô</a:t>
            </a:r>
            <a:r>
              <a:rPr lang="en-US" dirty="0"/>
              <a:t> </a:t>
            </a:r>
            <a:r>
              <a:rPr lang="en-US" dirty="0" err="1"/>
              <a:t>hình</a:t>
            </a:r>
            <a:r>
              <a:rPr lang="en-US" dirty="0"/>
              <a:t> </a:t>
            </a:r>
            <a:r>
              <a:rPr lang="en-US" b="1" dirty="0" err="1"/>
              <a:t>kiến</a:t>
            </a:r>
            <a:r>
              <a:rPr lang="en-US" b="1" dirty="0"/>
              <a:t> </a:t>
            </a:r>
            <a:r>
              <a:rPr lang="en-US" b="1" dirty="0" err="1"/>
              <a:t>trúc</a:t>
            </a:r>
            <a:r>
              <a:rPr lang="en-US" b="1" dirty="0"/>
              <a:t> </a:t>
            </a:r>
            <a:r>
              <a:rPr lang="en-US" b="1" dirty="0" err="1"/>
              <a:t>vòng</a:t>
            </a:r>
            <a:r>
              <a:rPr lang="en-US" b="1" dirty="0"/>
              <a:t> (ring architecture)</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nút</a:t>
            </a:r>
            <a:r>
              <a:rPr lang="en-US" dirty="0"/>
              <a:t> </a:t>
            </a:r>
            <a:r>
              <a:rPr lang="en-US" dirty="0" err="1"/>
              <a:t>đều</a:t>
            </a:r>
            <a:r>
              <a:rPr lang="en-US" dirty="0"/>
              <a:t> </a:t>
            </a:r>
            <a:r>
              <a:rPr lang="en-US" dirty="0" err="1"/>
              <a:t>ngang</a:t>
            </a:r>
            <a:r>
              <a:rPr lang="en-US" dirty="0"/>
              <a:t> </a:t>
            </a:r>
            <a:r>
              <a:rPr lang="en-US" dirty="0" err="1"/>
              <a:t>hàng</a:t>
            </a:r>
            <a:r>
              <a:rPr lang="en-US" dirty="0"/>
              <a:t>.</a:t>
            </a:r>
          </a:p>
          <a:p>
            <a:pPr>
              <a:buFont typeface="Arial" panose="020B0604020202020204" pitchFamily="34" charset="0"/>
              <a:buChar char="•"/>
            </a:pPr>
            <a:r>
              <a:rPr lang="en-US" dirty="0" err="1"/>
              <a:t>Không</a:t>
            </a:r>
            <a:r>
              <a:rPr lang="en-US" dirty="0"/>
              <a:t> </a:t>
            </a:r>
            <a:r>
              <a:rPr lang="en-US" dirty="0" err="1"/>
              <a:t>có</a:t>
            </a:r>
            <a:r>
              <a:rPr lang="en-US" dirty="0"/>
              <a:t> master node, </a:t>
            </a:r>
            <a:r>
              <a:rPr lang="en-US" dirty="0" err="1"/>
              <a:t>giúp</a:t>
            </a:r>
            <a:r>
              <a:rPr lang="en-US" dirty="0"/>
              <a:t> </a:t>
            </a:r>
            <a:r>
              <a:rPr lang="en-US" dirty="0" err="1"/>
              <a:t>tăng</a:t>
            </a:r>
            <a:r>
              <a:rPr lang="en-US" dirty="0"/>
              <a:t> </a:t>
            </a:r>
            <a:r>
              <a:rPr lang="en-US" dirty="0" err="1"/>
              <a:t>tính</a:t>
            </a:r>
            <a:r>
              <a:rPr lang="en-US" dirty="0"/>
              <a:t> </a:t>
            </a:r>
            <a:r>
              <a:rPr lang="en-US" dirty="0" err="1"/>
              <a:t>khả</a:t>
            </a:r>
            <a:r>
              <a:rPr lang="en-US" dirty="0"/>
              <a:t> </a:t>
            </a:r>
            <a:r>
              <a:rPr lang="en-US" dirty="0" err="1"/>
              <a:t>dụng</a:t>
            </a:r>
            <a:r>
              <a:rPr lang="en-US" dirty="0"/>
              <a:t> </a:t>
            </a:r>
            <a:r>
              <a:rPr lang="en-US" dirty="0" err="1"/>
              <a:t>và</a:t>
            </a:r>
            <a:r>
              <a:rPr lang="en-US" dirty="0"/>
              <a:t> </a:t>
            </a:r>
            <a:r>
              <a:rPr lang="en-US" dirty="0" err="1"/>
              <a:t>độ</a:t>
            </a:r>
            <a:r>
              <a:rPr lang="en-US" dirty="0"/>
              <a:t> </a:t>
            </a:r>
            <a:r>
              <a:rPr lang="en-US" dirty="0" err="1"/>
              <a:t>bền</a:t>
            </a:r>
            <a:r>
              <a:rPr lang="en-US" dirty="0"/>
              <a:t> </a:t>
            </a:r>
            <a:r>
              <a:rPr lang="en-US" dirty="0" err="1"/>
              <a:t>của</a:t>
            </a:r>
            <a:r>
              <a:rPr lang="en-US" dirty="0"/>
              <a:t> </a:t>
            </a:r>
            <a:r>
              <a:rPr lang="en-US" dirty="0" err="1"/>
              <a:t>dữ</a:t>
            </a:r>
            <a:r>
              <a:rPr lang="en-US" dirty="0"/>
              <a:t> </a:t>
            </a:r>
            <a:r>
              <a:rPr lang="en-US" dirty="0" err="1"/>
              <a:t>liệu</a:t>
            </a:r>
            <a:r>
              <a:rPr lang="en-US" dirty="0"/>
              <a:t>.</a:t>
            </a:r>
          </a:p>
          <a:p>
            <a:r>
              <a:rPr lang="en-US" b="1" dirty="0"/>
              <a:t>🔥 </a:t>
            </a:r>
            <a:r>
              <a:rPr lang="vi-VN" b="1" dirty="0"/>
              <a:t>Tương thích với Cassandra</a:t>
            </a:r>
          </a:p>
          <a:p>
            <a:pPr>
              <a:buFont typeface="Arial" panose="020B0604020202020204" pitchFamily="34" charset="0"/>
              <a:buChar char="•"/>
            </a:pPr>
            <a:r>
              <a:rPr lang="vi-VN" dirty="0"/>
              <a:t>Hỗ trợ CQL (Cassandra Query Language).</a:t>
            </a:r>
          </a:p>
          <a:p>
            <a:pPr>
              <a:buFont typeface="Arial" panose="020B0604020202020204" pitchFamily="34" charset="0"/>
              <a:buChar char="•"/>
            </a:pPr>
            <a:r>
              <a:rPr lang="vi-VN" dirty="0"/>
              <a:t>Tương thích với các công cụ như Spark, Kafka, Grafana...</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Ring</a:t>
            </a:r>
            <a:r>
              <a:rPr lang="en-US" dirty="0"/>
              <a:t>: </a:t>
            </a:r>
            <a:r>
              <a:rPr lang="en-US" dirty="0" err="1"/>
              <a:t>dữ</a:t>
            </a:r>
            <a:r>
              <a:rPr lang="en-US" dirty="0"/>
              <a:t> </a:t>
            </a:r>
            <a:r>
              <a:rPr lang="en-US" dirty="0" err="1"/>
              <a:t>liệu</a:t>
            </a:r>
            <a:r>
              <a:rPr lang="en-US" dirty="0"/>
              <a:t> </a:t>
            </a:r>
            <a:r>
              <a:rPr lang="en-US" dirty="0" err="1"/>
              <a:t>trong</a:t>
            </a:r>
            <a:r>
              <a:rPr lang="en-US" dirty="0"/>
              <a:t> </a:t>
            </a:r>
            <a:r>
              <a:rPr lang="en-US" dirty="0" err="1"/>
              <a:t>scylladb</a:t>
            </a:r>
            <a:r>
              <a:rPr lang="en-US" dirty="0"/>
              <a:t> </a:t>
            </a:r>
            <a:r>
              <a:rPr lang="en-US" dirty="0" err="1"/>
              <a:t>có</a:t>
            </a:r>
            <a:r>
              <a:rPr lang="en-US" dirty="0"/>
              <a:t> </a:t>
            </a:r>
            <a:r>
              <a:rPr lang="en-US" dirty="0" err="1"/>
              <a:t>thể</a:t>
            </a:r>
            <a:r>
              <a:rPr lang="en-US" dirty="0"/>
              <a:t> </a:t>
            </a:r>
            <a:r>
              <a:rPr lang="en-US" dirty="0" err="1"/>
              <a:t>mô</a:t>
            </a:r>
            <a:r>
              <a:rPr lang="en-US" dirty="0"/>
              <a:t> </a:t>
            </a:r>
            <a:r>
              <a:rPr lang="en-US" dirty="0" err="1"/>
              <a:t>hình</a:t>
            </a:r>
            <a:r>
              <a:rPr lang="en-US" dirty="0"/>
              <a:t> </a:t>
            </a:r>
            <a:r>
              <a:rPr lang="en-US" dirty="0" err="1"/>
              <a:t>hóa</a:t>
            </a:r>
            <a:r>
              <a:rPr lang="en-US" dirty="0"/>
              <a:t> </a:t>
            </a:r>
            <a:r>
              <a:rPr lang="en-US" dirty="0" err="1"/>
              <a:t>thành</a:t>
            </a:r>
            <a:r>
              <a:rPr lang="en-US" dirty="0"/>
              <a:t> </a:t>
            </a:r>
            <a:r>
              <a:rPr lang="en-US" dirty="0" err="1"/>
              <a:t>dạng</a:t>
            </a:r>
            <a:r>
              <a:rPr lang="en-US" dirty="0"/>
              <a:t> </a:t>
            </a:r>
            <a:r>
              <a:rPr lang="en-US" dirty="0" err="1"/>
              <a:t>vòng</a:t>
            </a:r>
            <a:r>
              <a:rPr lang="en-US" dirty="0"/>
              <a:t> </a:t>
            </a:r>
            <a:r>
              <a:rPr lang="en-US" dirty="0" err="1"/>
              <a:t>của</a:t>
            </a:r>
            <a:r>
              <a:rPr lang="en-US" dirty="0"/>
              <a:t> </a:t>
            </a:r>
            <a:r>
              <a:rPr lang="en-US" dirty="0" err="1"/>
              <a:t>các</a:t>
            </a:r>
            <a:r>
              <a:rPr lang="en-US" dirty="0"/>
              <a:t> token ranges , </a:t>
            </a:r>
            <a:r>
              <a:rPr lang="en-US" dirty="0" err="1"/>
              <a:t>mỗi</a:t>
            </a:r>
            <a:r>
              <a:rPr lang="en-US" dirty="0"/>
              <a:t> partition map </a:t>
            </a:r>
            <a:r>
              <a:rPr lang="en-US" dirty="0" err="1"/>
              <a:t>với</a:t>
            </a:r>
            <a:r>
              <a:rPr lang="en-US" dirty="0"/>
              <a:t> </a:t>
            </a:r>
            <a:r>
              <a:rPr lang="en-US" dirty="0" err="1"/>
              <a:t>một</a:t>
            </a:r>
            <a:r>
              <a:rPr lang="en-US" dirty="0"/>
              <a:t> hash token (1 token </a:t>
            </a:r>
            <a:r>
              <a:rPr lang="en-US" dirty="0" err="1"/>
              <a:t>thì</a:t>
            </a:r>
            <a:r>
              <a:rPr lang="en-US" dirty="0"/>
              <a:t> </a:t>
            </a:r>
            <a:r>
              <a:rPr lang="en-US" dirty="0" err="1"/>
              <a:t>có</a:t>
            </a:r>
            <a:r>
              <a:rPr lang="en-US" dirty="0"/>
              <a:t> </a:t>
            </a:r>
            <a:r>
              <a:rPr lang="en-US" dirty="0" err="1"/>
              <a:t>thể</a:t>
            </a:r>
            <a:r>
              <a:rPr lang="en-US" dirty="0"/>
              <a:t> </a:t>
            </a:r>
            <a:r>
              <a:rPr lang="en-US" dirty="0" err="1"/>
              <a:t>được</a:t>
            </a:r>
            <a:r>
              <a:rPr lang="en-US" dirty="0"/>
              <a:t> map 1 </a:t>
            </a:r>
            <a:r>
              <a:rPr lang="en-US" dirty="0" err="1"/>
              <a:t>hoặc</a:t>
            </a:r>
            <a:r>
              <a:rPr lang="en-US" dirty="0"/>
              <a:t> </a:t>
            </a:r>
            <a:r>
              <a:rPr lang="en-US" dirty="0" err="1"/>
              <a:t>nhiều</a:t>
            </a:r>
            <a:r>
              <a:rPr lang="en-US" dirty="0"/>
              <a:t> partition)</a:t>
            </a:r>
          </a:p>
          <a:p>
            <a:r>
              <a:rPr lang="en-US" b="1" dirty="0" err="1"/>
              <a:t>vNode</a:t>
            </a:r>
            <a:r>
              <a:rPr lang="en-US" dirty="0"/>
              <a:t>: </a:t>
            </a:r>
            <a:r>
              <a:rPr lang="vi-VN" b="0" i="0" dirty="0">
                <a:solidFill>
                  <a:srgbClr val="0F1040"/>
                </a:solidFill>
                <a:effectLst/>
                <a:latin typeface="Roboto" panose="02000000000000000000" pitchFamily="2" charset="0"/>
              </a:rPr>
              <a:t>Vòng được chia thành vNode (Nút ảo) bao gồm một loạt các mã thông báo được gán cho một nút vật lý hoặc phân đoạn. Các vNode này được sao chép nhiều lần trên các nút vật lý dựa trên hệ số sao chép (RF) được đặt cho không gian khóa.</a:t>
            </a:r>
            <a:endParaRPr lang="en-US" b="0" i="0" dirty="0">
              <a:solidFill>
                <a:srgbClr val="0F1040"/>
              </a:solidFill>
              <a:effectLst/>
              <a:latin typeface="Roboto" panose="02000000000000000000" pitchFamily="2" charset="0"/>
            </a:endParaRPr>
          </a:p>
          <a:p>
            <a:r>
              <a:rPr lang="en-US" b="1" i="0" dirty="0">
                <a:solidFill>
                  <a:srgbClr val="0F1040"/>
                </a:solidFill>
                <a:effectLst/>
                <a:latin typeface="Roboto" panose="02000000000000000000" pitchFamily="2" charset="0"/>
              </a:rPr>
              <a:t>Tablet</a:t>
            </a:r>
            <a:r>
              <a:rPr lang="en-US" b="0" i="0" dirty="0">
                <a:solidFill>
                  <a:srgbClr val="0F1040"/>
                </a:solidFill>
                <a:effectLst/>
                <a:latin typeface="Roboto" panose="02000000000000000000" pitchFamily="2" charset="0"/>
              </a:rPr>
              <a:t>: </a:t>
            </a:r>
            <a:r>
              <a:rPr lang="vi-VN" b="0" i="0" dirty="0">
                <a:solidFill>
                  <a:srgbClr val="0F1040"/>
                </a:solidFill>
                <a:effectLst/>
                <a:latin typeface="Roboto" panose="02000000000000000000" pitchFamily="2" charset="0"/>
              </a:rPr>
              <a:t>Giống như vNodes, vòng cũng có thể được chia thành Tablets, đại diện cho một phạm vi mã thông báo được gán cho một nút hoặc phân đoạn vật lý. Dựa trên bộ RF cho không gian khóa, Tablets được sao chép trên các nút vật lý. Ưu điểm chính của Tablets so với vNodes là việc sao chép này có thể diễn ra không chỉ tại boot-strap mà còn khi cần mà không làm gián đoạn các hoạt động cơ sở dữ liệu đang diễn ra. Tablets đều có cùng kích thước, 5 GB, tuy nhiên, số lượng Tablets và số lượng nút mà chúng được đặt khi sao chép có thể thay đổi, cho phép sao chép các bảng nhỏ hơn hiệu quả hơn và không bị phân mảnh trên tất cả các nút.</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https://www.scylladb.com/2024/01/08/inside-scylladbs-internal-cache/</a:t>
            </a:r>
          </a:p>
          <a:p>
            <a:endParaRPr lang="en-US" dirty="0"/>
          </a:p>
          <a:p>
            <a:r>
              <a:rPr lang="vi-VN" b="0" i="1" dirty="0">
                <a:solidFill>
                  <a:srgbClr val="0F1040"/>
                </a:solidFill>
                <a:effectLst/>
                <a:latin typeface="Roboto" panose="02000000000000000000" pitchFamily="2" charset="0"/>
              </a:rPr>
              <a:t>Mỗi CPU ảo (vCPU) được liên kết với một lõi CPU với một phân đoạn dữ liệu và có tài nguyên chuyên dụng riêng, bao gồm bộ nhớ đệm, memtable và SSTable riêng trong RAM và bộ nhớ lưu trữ liên tục của riêng nó. Nó cũng có các kênh I/O mạng chuyên dụng để truyền dữ liệu và giao tiếp hiệu quả.</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645F1-08B6-D17B-B032-96AB597FB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245649-AEB0-1209-32F8-94DFEC3B62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B26994-ACF8-15D1-EE69-19989A1F7F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2524E6-03AE-4B1F-369C-C29679BD2F46}"/>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545971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30F6-55BF-06DE-62F5-01E3FA9888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5A1854-E247-5F99-DA63-711A16BDCA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93174B-A982-EBF5-3181-522E5BF53523}"/>
              </a:ext>
            </a:extLst>
          </p:cNvPr>
          <p:cNvSpPr>
            <a:spLocks noGrp="1"/>
          </p:cNvSpPr>
          <p:nvPr>
            <p:ph type="dt" sz="half" idx="10"/>
          </p:nvPr>
        </p:nvSpPr>
        <p:spPr/>
        <p:txBody>
          <a:bodyPr/>
          <a:lstStyle/>
          <a:p>
            <a:fld id="{075EC538-0E9C-488F-A66C-EE8CFD05C79A}" type="datetimeFigureOut">
              <a:rPr lang="en-US" smtClean="0"/>
              <a:t>2/20/2025</a:t>
            </a:fld>
            <a:endParaRPr lang="en-US"/>
          </a:p>
        </p:txBody>
      </p:sp>
      <p:sp>
        <p:nvSpPr>
          <p:cNvPr id="5" name="Footer Placeholder 4">
            <a:extLst>
              <a:ext uri="{FF2B5EF4-FFF2-40B4-BE49-F238E27FC236}">
                <a16:creationId xmlns:a16="http://schemas.microsoft.com/office/drawing/2014/main" id="{7529D1DB-B319-D94E-BA0C-F64FA69822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D1AE98-2C2C-EE33-3847-77685666A587}"/>
              </a:ext>
            </a:extLst>
          </p:cNvPr>
          <p:cNvSpPr>
            <a:spLocks noGrp="1"/>
          </p:cNvSpPr>
          <p:nvPr>
            <p:ph type="sldNum" sz="quarter" idx="12"/>
          </p:nvPr>
        </p:nvSpPr>
        <p:spPr/>
        <p:txBody>
          <a:bodyPr/>
          <a:lstStyle/>
          <a:p>
            <a:fld id="{EC481704-2E46-4974-9619-89500CA3C5C5}" type="slidenum">
              <a:rPr lang="en-US" smtClean="0"/>
              <a:t>‹#›</a:t>
            </a:fld>
            <a:endParaRPr lang="en-US"/>
          </a:p>
        </p:txBody>
      </p:sp>
    </p:spTree>
    <p:extLst>
      <p:ext uri="{BB962C8B-B14F-4D97-AF65-F5344CB8AC3E}">
        <p14:creationId xmlns:p14="http://schemas.microsoft.com/office/powerpoint/2010/main" val="2590394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9E28-A9DB-F1C2-4C31-2A9A5D2568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7282BC-F0CD-1E73-FCBC-2C1A8DD384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8285B2-2CD4-C17C-9685-C56C0518C265}"/>
              </a:ext>
            </a:extLst>
          </p:cNvPr>
          <p:cNvSpPr>
            <a:spLocks noGrp="1"/>
          </p:cNvSpPr>
          <p:nvPr>
            <p:ph type="dt" sz="half" idx="10"/>
          </p:nvPr>
        </p:nvSpPr>
        <p:spPr/>
        <p:txBody>
          <a:bodyPr/>
          <a:lstStyle/>
          <a:p>
            <a:fld id="{075EC538-0E9C-488F-A66C-EE8CFD05C79A}" type="datetimeFigureOut">
              <a:rPr lang="en-US" smtClean="0"/>
              <a:t>2/20/2025</a:t>
            </a:fld>
            <a:endParaRPr lang="en-US"/>
          </a:p>
        </p:txBody>
      </p:sp>
      <p:sp>
        <p:nvSpPr>
          <p:cNvPr id="5" name="Footer Placeholder 4">
            <a:extLst>
              <a:ext uri="{FF2B5EF4-FFF2-40B4-BE49-F238E27FC236}">
                <a16:creationId xmlns:a16="http://schemas.microsoft.com/office/drawing/2014/main" id="{D3B2AD87-1E84-7029-92CB-9839FE8630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1CF39-23EB-5F6C-CAB9-B0201213FD26}"/>
              </a:ext>
            </a:extLst>
          </p:cNvPr>
          <p:cNvSpPr>
            <a:spLocks noGrp="1"/>
          </p:cNvSpPr>
          <p:nvPr>
            <p:ph type="sldNum" sz="quarter" idx="12"/>
          </p:nvPr>
        </p:nvSpPr>
        <p:spPr/>
        <p:txBody>
          <a:bodyPr/>
          <a:lstStyle/>
          <a:p>
            <a:fld id="{EC481704-2E46-4974-9619-89500CA3C5C5}" type="slidenum">
              <a:rPr lang="en-US" smtClean="0"/>
              <a:t>‹#›</a:t>
            </a:fld>
            <a:endParaRPr lang="en-US"/>
          </a:p>
        </p:txBody>
      </p:sp>
    </p:spTree>
    <p:extLst>
      <p:ext uri="{BB962C8B-B14F-4D97-AF65-F5344CB8AC3E}">
        <p14:creationId xmlns:p14="http://schemas.microsoft.com/office/powerpoint/2010/main" val="419723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A88A63-4FDD-F1FB-9DB6-2A19D34B3D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8793D2-A98B-8A9E-E7F7-5AE46F1928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3CF849-D78B-2FEC-9328-CA713FBFD0DC}"/>
              </a:ext>
            </a:extLst>
          </p:cNvPr>
          <p:cNvSpPr>
            <a:spLocks noGrp="1"/>
          </p:cNvSpPr>
          <p:nvPr>
            <p:ph type="dt" sz="half" idx="10"/>
          </p:nvPr>
        </p:nvSpPr>
        <p:spPr/>
        <p:txBody>
          <a:bodyPr/>
          <a:lstStyle/>
          <a:p>
            <a:fld id="{075EC538-0E9C-488F-A66C-EE8CFD05C79A}" type="datetimeFigureOut">
              <a:rPr lang="en-US" smtClean="0"/>
              <a:t>2/20/2025</a:t>
            </a:fld>
            <a:endParaRPr lang="en-US"/>
          </a:p>
        </p:txBody>
      </p:sp>
      <p:sp>
        <p:nvSpPr>
          <p:cNvPr id="5" name="Footer Placeholder 4">
            <a:extLst>
              <a:ext uri="{FF2B5EF4-FFF2-40B4-BE49-F238E27FC236}">
                <a16:creationId xmlns:a16="http://schemas.microsoft.com/office/drawing/2014/main" id="{2AAE1FDA-4B1B-010E-599C-B2499A744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13FAE-0D80-E5AD-6F37-A82AF7D06992}"/>
              </a:ext>
            </a:extLst>
          </p:cNvPr>
          <p:cNvSpPr>
            <a:spLocks noGrp="1"/>
          </p:cNvSpPr>
          <p:nvPr>
            <p:ph type="sldNum" sz="quarter" idx="12"/>
          </p:nvPr>
        </p:nvSpPr>
        <p:spPr/>
        <p:txBody>
          <a:bodyPr/>
          <a:lstStyle/>
          <a:p>
            <a:fld id="{EC481704-2E46-4974-9619-89500CA3C5C5}" type="slidenum">
              <a:rPr lang="en-US" smtClean="0"/>
              <a:t>‹#›</a:t>
            </a:fld>
            <a:endParaRPr lang="en-US"/>
          </a:p>
        </p:txBody>
      </p:sp>
    </p:spTree>
    <p:extLst>
      <p:ext uri="{BB962C8B-B14F-4D97-AF65-F5344CB8AC3E}">
        <p14:creationId xmlns:p14="http://schemas.microsoft.com/office/powerpoint/2010/main" val="540034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1233844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2671980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3149955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3862726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4046697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4224170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20077866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2902959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3825F-0E58-D181-62E5-57A5DA0EC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3ACED2-210B-2632-0F8E-B4FE3BF48F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467D0E-144A-E5D5-4FB1-EE6956A4A128}"/>
              </a:ext>
            </a:extLst>
          </p:cNvPr>
          <p:cNvSpPr>
            <a:spLocks noGrp="1"/>
          </p:cNvSpPr>
          <p:nvPr>
            <p:ph type="dt" sz="half" idx="10"/>
          </p:nvPr>
        </p:nvSpPr>
        <p:spPr/>
        <p:txBody>
          <a:bodyPr/>
          <a:lstStyle/>
          <a:p>
            <a:fld id="{075EC538-0E9C-488F-A66C-EE8CFD05C79A}" type="datetimeFigureOut">
              <a:rPr lang="en-US" smtClean="0"/>
              <a:t>2/20/2025</a:t>
            </a:fld>
            <a:endParaRPr lang="en-US"/>
          </a:p>
        </p:txBody>
      </p:sp>
      <p:sp>
        <p:nvSpPr>
          <p:cNvPr id="5" name="Footer Placeholder 4">
            <a:extLst>
              <a:ext uri="{FF2B5EF4-FFF2-40B4-BE49-F238E27FC236}">
                <a16:creationId xmlns:a16="http://schemas.microsoft.com/office/drawing/2014/main" id="{AEC121DC-EFED-8704-2F65-4E059F6EC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3CE77-89D1-5E61-C54D-5810AF488621}"/>
              </a:ext>
            </a:extLst>
          </p:cNvPr>
          <p:cNvSpPr>
            <a:spLocks noGrp="1"/>
          </p:cNvSpPr>
          <p:nvPr>
            <p:ph type="sldNum" sz="quarter" idx="12"/>
          </p:nvPr>
        </p:nvSpPr>
        <p:spPr/>
        <p:txBody>
          <a:bodyPr/>
          <a:lstStyle/>
          <a:p>
            <a:fld id="{EC481704-2E46-4974-9619-89500CA3C5C5}" type="slidenum">
              <a:rPr lang="en-US" smtClean="0"/>
              <a:t>‹#›</a:t>
            </a:fld>
            <a:endParaRPr lang="en-US"/>
          </a:p>
        </p:txBody>
      </p:sp>
    </p:spTree>
    <p:extLst>
      <p:ext uri="{BB962C8B-B14F-4D97-AF65-F5344CB8AC3E}">
        <p14:creationId xmlns:p14="http://schemas.microsoft.com/office/powerpoint/2010/main" val="1180024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1992784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14C6-8B69-AD5D-1AB1-F56A517C15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6D0682-228A-16FF-35C5-E045F1B9E2D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FC4DAC-C639-C671-9522-A22BF7D5BA89}"/>
              </a:ext>
            </a:extLst>
          </p:cNvPr>
          <p:cNvSpPr>
            <a:spLocks noGrp="1"/>
          </p:cNvSpPr>
          <p:nvPr>
            <p:ph type="dt" sz="half" idx="10"/>
          </p:nvPr>
        </p:nvSpPr>
        <p:spPr/>
        <p:txBody>
          <a:bodyPr/>
          <a:lstStyle/>
          <a:p>
            <a:fld id="{075EC538-0E9C-488F-A66C-EE8CFD05C79A}" type="datetimeFigureOut">
              <a:rPr lang="en-US" smtClean="0"/>
              <a:t>2/20/2025</a:t>
            </a:fld>
            <a:endParaRPr lang="en-US"/>
          </a:p>
        </p:txBody>
      </p:sp>
      <p:sp>
        <p:nvSpPr>
          <p:cNvPr id="5" name="Footer Placeholder 4">
            <a:extLst>
              <a:ext uri="{FF2B5EF4-FFF2-40B4-BE49-F238E27FC236}">
                <a16:creationId xmlns:a16="http://schemas.microsoft.com/office/drawing/2014/main" id="{3F3D6E6D-F8D3-C48F-72A7-7312421CD1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13FC74-30C0-4E21-9F4B-9B957A69BC0B}"/>
              </a:ext>
            </a:extLst>
          </p:cNvPr>
          <p:cNvSpPr>
            <a:spLocks noGrp="1"/>
          </p:cNvSpPr>
          <p:nvPr>
            <p:ph type="sldNum" sz="quarter" idx="12"/>
          </p:nvPr>
        </p:nvSpPr>
        <p:spPr/>
        <p:txBody>
          <a:bodyPr/>
          <a:lstStyle/>
          <a:p>
            <a:fld id="{EC481704-2E46-4974-9619-89500CA3C5C5}" type="slidenum">
              <a:rPr lang="en-US" smtClean="0"/>
              <a:t>‹#›</a:t>
            </a:fld>
            <a:endParaRPr lang="en-US"/>
          </a:p>
        </p:txBody>
      </p:sp>
    </p:spTree>
    <p:extLst>
      <p:ext uri="{BB962C8B-B14F-4D97-AF65-F5344CB8AC3E}">
        <p14:creationId xmlns:p14="http://schemas.microsoft.com/office/powerpoint/2010/main" val="188858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CC65D-5706-2E93-6E7A-B373A03F90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61BD40-D7C3-E39D-2858-1F2542EC26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50C2B6-6009-689F-6AEC-325198FF5E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3D764C-9321-7574-F7D9-31A0DA572990}"/>
              </a:ext>
            </a:extLst>
          </p:cNvPr>
          <p:cNvSpPr>
            <a:spLocks noGrp="1"/>
          </p:cNvSpPr>
          <p:nvPr>
            <p:ph type="dt" sz="half" idx="10"/>
          </p:nvPr>
        </p:nvSpPr>
        <p:spPr/>
        <p:txBody>
          <a:bodyPr/>
          <a:lstStyle/>
          <a:p>
            <a:fld id="{075EC538-0E9C-488F-A66C-EE8CFD05C79A}" type="datetimeFigureOut">
              <a:rPr lang="en-US" smtClean="0"/>
              <a:t>2/20/2025</a:t>
            </a:fld>
            <a:endParaRPr lang="en-US"/>
          </a:p>
        </p:txBody>
      </p:sp>
      <p:sp>
        <p:nvSpPr>
          <p:cNvPr id="6" name="Footer Placeholder 5">
            <a:extLst>
              <a:ext uri="{FF2B5EF4-FFF2-40B4-BE49-F238E27FC236}">
                <a16:creationId xmlns:a16="http://schemas.microsoft.com/office/drawing/2014/main" id="{BD3A454A-38F2-3E3F-863A-767CC2DE30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2A5E7F-BB3B-C1C7-9BC9-11831D5482A4}"/>
              </a:ext>
            </a:extLst>
          </p:cNvPr>
          <p:cNvSpPr>
            <a:spLocks noGrp="1"/>
          </p:cNvSpPr>
          <p:nvPr>
            <p:ph type="sldNum" sz="quarter" idx="12"/>
          </p:nvPr>
        </p:nvSpPr>
        <p:spPr/>
        <p:txBody>
          <a:bodyPr/>
          <a:lstStyle/>
          <a:p>
            <a:fld id="{EC481704-2E46-4974-9619-89500CA3C5C5}" type="slidenum">
              <a:rPr lang="en-US" smtClean="0"/>
              <a:t>‹#›</a:t>
            </a:fld>
            <a:endParaRPr lang="en-US"/>
          </a:p>
        </p:txBody>
      </p:sp>
    </p:spTree>
    <p:extLst>
      <p:ext uri="{BB962C8B-B14F-4D97-AF65-F5344CB8AC3E}">
        <p14:creationId xmlns:p14="http://schemas.microsoft.com/office/powerpoint/2010/main" val="3042553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72A5-1BD9-5C7C-B9F7-2D9D70CC59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D6C09B-97CA-9F43-32A3-352C62A3BC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E18870-DF32-4A17-4BB4-39B5CFA112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D9C5BF-49E1-1F88-EE52-6DC8F1C688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BA3B1C-6C1D-3BE3-D341-4D44CE404B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552FD0-7007-98F4-AD27-5A6DFFE1B5F8}"/>
              </a:ext>
            </a:extLst>
          </p:cNvPr>
          <p:cNvSpPr>
            <a:spLocks noGrp="1"/>
          </p:cNvSpPr>
          <p:nvPr>
            <p:ph type="dt" sz="half" idx="10"/>
          </p:nvPr>
        </p:nvSpPr>
        <p:spPr/>
        <p:txBody>
          <a:bodyPr/>
          <a:lstStyle/>
          <a:p>
            <a:fld id="{075EC538-0E9C-488F-A66C-EE8CFD05C79A}" type="datetimeFigureOut">
              <a:rPr lang="en-US" smtClean="0"/>
              <a:t>2/20/2025</a:t>
            </a:fld>
            <a:endParaRPr lang="en-US"/>
          </a:p>
        </p:txBody>
      </p:sp>
      <p:sp>
        <p:nvSpPr>
          <p:cNvPr id="8" name="Footer Placeholder 7">
            <a:extLst>
              <a:ext uri="{FF2B5EF4-FFF2-40B4-BE49-F238E27FC236}">
                <a16:creationId xmlns:a16="http://schemas.microsoft.com/office/drawing/2014/main" id="{2F459C8D-1FCA-324A-C2B1-C642D04DB8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FEF045-C0B6-6E16-989A-0A0F178E586F}"/>
              </a:ext>
            </a:extLst>
          </p:cNvPr>
          <p:cNvSpPr>
            <a:spLocks noGrp="1"/>
          </p:cNvSpPr>
          <p:nvPr>
            <p:ph type="sldNum" sz="quarter" idx="12"/>
          </p:nvPr>
        </p:nvSpPr>
        <p:spPr/>
        <p:txBody>
          <a:bodyPr/>
          <a:lstStyle/>
          <a:p>
            <a:fld id="{EC481704-2E46-4974-9619-89500CA3C5C5}" type="slidenum">
              <a:rPr lang="en-US" smtClean="0"/>
              <a:t>‹#›</a:t>
            </a:fld>
            <a:endParaRPr lang="en-US"/>
          </a:p>
        </p:txBody>
      </p:sp>
    </p:spTree>
    <p:extLst>
      <p:ext uri="{BB962C8B-B14F-4D97-AF65-F5344CB8AC3E}">
        <p14:creationId xmlns:p14="http://schemas.microsoft.com/office/powerpoint/2010/main" val="2393820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9D9C6-91EA-6838-A27A-A9C8B4CD32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182502-08A3-BFAC-DA0B-90DD2863FA7F}"/>
              </a:ext>
            </a:extLst>
          </p:cNvPr>
          <p:cNvSpPr>
            <a:spLocks noGrp="1"/>
          </p:cNvSpPr>
          <p:nvPr>
            <p:ph type="dt" sz="half" idx="10"/>
          </p:nvPr>
        </p:nvSpPr>
        <p:spPr/>
        <p:txBody>
          <a:bodyPr/>
          <a:lstStyle/>
          <a:p>
            <a:fld id="{075EC538-0E9C-488F-A66C-EE8CFD05C79A}" type="datetimeFigureOut">
              <a:rPr lang="en-US" smtClean="0"/>
              <a:t>2/20/2025</a:t>
            </a:fld>
            <a:endParaRPr lang="en-US"/>
          </a:p>
        </p:txBody>
      </p:sp>
      <p:sp>
        <p:nvSpPr>
          <p:cNvPr id="4" name="Footer Placeholder 3">
            <a:extLst>
              <a:ext uri="{FF2B5EF4-FFF2-40B4-BE49-F238E27FC236}">
                <a16:creationId xmlns:a16="http://schemas.microsoft.com/office/drawing/2014/main" id="{407D1230-2A21-C118-CC49-910380C084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E61262-F3FD-9391-5C7C-FB3DB8BE81DC}"/>
              </a:ext>
            </a:extLst>
          </p:cNvPr>
          <p:cNvSpPr>
            <a:spLocks noGrp="1"/>
          </p:cNvSpPr>
          <p:nvPr>
            <p:ph type="sldNum" sz="quarter" idx="12"/>
          </p:nvPr>
        </p:nvSpPr>
        <p:spPr/>
        <p:txBody>
          <a:bodyPr/>
          <a:lstStyle/>
          <a:p>
            <a:fld id="{EC481704-2E46-4974-9619-89500CA3C5C5}" type="slidenum">
              <a:rPr lang="en-US" smtClean="0"/>
              <a:t>‹#›</a:t>
            </a:fld>
            <a:endParaRPr lang="en-US"/>
          </a:p>
        </p:txBody>
      </p:sp>
    </p:spTree>
    <p:extLst>
      <p:ext uri="{BB962C8B-B14F-4D97-AF65-F5344CB8AC3E}">
        <p14:creationId xmlns:p14="http://schemas.microsoft.com/office/powerpoint/2010/main" val="745327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415165-01D6-C4AF-FD75-E1B790DAAA14}"/>
              </a:ext>
            </a:extLst>
          </p:cNvPr>
          <p:cNvSpPr>
            <a:spLocks noGrp="1"/>
          </p:cNvSpPr>
          <p:nvPr>
            <p:ph type="dt" sz="half" idx="10"/>
          </p:nvPr>
        </p:nvSpPr>
        <p:spPr/>
        <p:txBody>
          <a:bodyPr/>
          <a:lstStyle/>
          <a:p>
            <a:fld id="{075EC538-0E9C-488F-A66C-EE8CFD05C79A}" type="datetimeFigureOut">
              <a:rPr lang="en-US" smtClean="0"/>
              <a:t>2/20/2025</a:t>
            </a:fld>
            <a:endParaRPr lang="en-US"/>
          </a:p>
        </p:txBody>
      </p:sp>
      <p:sp>
        <p:nvSpPr>
          <p:cNvPr id="3" name="Footer Placeholder 2">
            <a:extLst>
              <a:ext uri="{FF2B5EF4-FFF2-40B4-BE49-F238E27FC236}">
                <a16:creationId xmlns:a16="http://schemas.microsoft.com/office/drawing/2014/main" id="{C85FC2D5-CB33-9BB8-A037-7BD12BCF94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0590AA-E0AF-6D53-074E-634646D550B8}"/>
              </a:ext>
            </a:extLst>
          </p:cNvPr>
          <p:cNvSpPr>
            <a:spLocks noGrp="1"/>
          </p:cNvSpPr>
          <p:nvPr>
            <p:ph type="sldNum" sz="quarter" idx="12"/>
          </p:nvPr>
        </p:nvSpPr>
        <p:spPr/>
        <p:txBody>
          <a:bodyPr/>
          <a:lstStyle/>
          <a:p>
            <a:fld id="{EC481704-2E46-4974-9619-89500CA3C5C5}" type="slidenum">
              <a:rPr lang="en-US" smtClean="0"/>
              <a:t>‹#›</a:t>
            </a:fld>
            <a:endParaRPr lang="en-US"/>
          </a:p>
        </p:txBody>
      </p:sp>
    </p:spTree>
    <p:extLst>
      <p:ext uri="{BB962C8B-B14F-4D97-AF65-F5344CB8AC3E}">
        <p14:creationId xmlns:p14="http://schemas.microsoft.com/office/powerpoint/2010/main" val="1437395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301C-A212-4289-E4D1-1A73BE0EF7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C7D49A-0019-99D6-DBAF-EBBF17294E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84881E-BE27-BE93-6BEF-994851EDF5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F8E3BF-1350-16EE-4160-A40B7A0ED481}"/>
              </a:ext>
            </a:extLst>
          </p:cNvPr>
          <p:cNvSpPr>
            <a:spLocks noGrp="1"/>
          </p:cNvSpPr>
          <p:nvPr>
            <p:ph type="dt" sz="half" idx="10"/>
          </p:nvPr>
        </p:nvSpPr>
        <p:spPr/>
        <p:txBody>
          <a:bodyPr/>
          <a:lstStyle/>
          <a:p>
            <a:fld id="{075EC538-0E9C-488F-A66C-EE8CFD05C79A}" type="datetimeFigureOut">
              <a:rPr lang="en-US" smtClean="0"/>
              <a:t>2/20/2025</a:t>
            </a:fld>
            <a:endParaRPr lang="en-US"/>
          </a:p>
        </p:txBody>
      </p:sp>
      <p:sp>
        <p:nvSpPr>
          <p:cNvPr id="6" name="Footer Placeholder 5">
            <a:extLst>
              <a:ext uri="{FF2B5EF4-FFF2-40B4-BE49-F238E27FC236}">
                <a16:creationId xmlns:a16="http://schemas.microsoft.com/office/drawing/2014/main" id="{1438FD9C-4C6E-DBA3-DA7F-3BDFE629E8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2905AB-76F5-8740-DBC7-C76A76E4B18A}"/>
              </a:ext>
            </a:extLst>
          </p:cNvPr>
          <p:cNvSpPr>
            <a:spLocks noGrp="1"/>
          </p:cNvSpPr>
          <p:nvPr>
            <p:ph type="sldNum" sz="quarter" idx="12"/>
          </p:nvPr>
        </p:nvSpPr>
        <p:spPr/>
        <p:txBody>
          <a:bodyPr/>
          <a:lstStyle/>
          <a:p>
            <a:fld id="{EC481704-2E46-4974-9619-89500CA3C5C5}" type="slidenum">
              <a:rPr lang="en-US" smtClean="0"/>
              <a:t>‹#›</a:t>
            </a:fld>
            <a:endParaRPr lang="en-US"/>
          </a:p>
        </p:txBody>
      </p:sp>
    </p:spTree>
    <p:extLst>
      <p:ext uri="{BB962C8B-B14F-4D97-AF65-F5344CB8AC3E}">
        <p14:creationId xmlns:p14="http://schemas.microsoft.com/office/powerpoint/2010/main" val="2279394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967C-AF90-CB55-E0BA-B04D98DDC1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64EFD2-AAF1-515C-8139-B7B7F6E0CE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0A49B8-BA92-49F7-95D2-F01292C88D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F255B5-BFC2-C7CE-69B1-43AC5E18609B}"/>
              </a:ext>
            </a:extLst>
          </p:cNvPr>
          <p:cNvSpPr>
            <a:spLocks noGrp="1"/>
          </p:cNvSpPr>
          <p:nvPr>
            <p:ph type="dt" sz="half" idx="10"/>
          </p:nvPr>
        </p:nvSpPr>
        <p:spPr/>
        <p:txBody>
          <a:bodyPr/>
          <a:lstStyle/>
          <a:p>
            <a:fld id="{075EC538-0E9C-488F-A66C-EE8CFD05C79A}" type="datetimeFigureOut">
              <a:rPr lang="en-US" smtClean="0"/>
              <a:t>2/20/2025</a:t>
            </a:fld>
            <a:endParaRPr lang="en-US"/>
          </a:p>
        </p:txBody>
      </p:sp>
      <p:sp>
        <p:nvSpPr>
          <p:cNvPr id="6" name="Footer Placeholder 5">
            <a:extLst>
              <a:ext uri="{FF2B5EF4-FFF2-40B4-BE49-F238E27FC236}">
                <a16:creationId xmlns:a16="http://schemas.microsoft.com/office/drawing/2014/main" id="{DFBEA250-4D93-338F-0065-14113A1E3B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8F48E-AADF-52EF-8812-E08B3F19EDA4}"/>
              </a:ext>
            </a:extLst>
          </p:cNvPr>
          <p:cNvSpPr>
            <a:spLocks noGrp="1"/>
          </p:cNvSpPr>
          <p:nvPr>
            <p:ph type="sldNum" sz="quarter" idx="12"/>
          </p:nvPr>
        </p:nvSpPr>
        <p:spPr/>
        <p:txBody>
          <a:bodyPr/>
          <a:lstStyle/>
          <a:p>
            <a:fld id="{EC481704-2E46-4974-9619-89500CA3C5C5}" type="slidenum">
              <a:rPr lang="en-US" smtClean="0"/>
              <a:t>‹#›</a:t>
            </a:fld>
            <a:endParaRPr lang="en-US"/>
          </a:p>
        </p:txBody>
      </p:sp>
    </p:spTree>
    <p:extLst>
      <p:ext uri="{BB962C8B-B14F-4D97-AF65-F5344CB8AC3E}">
        <p14:creationId xmlns:p14="http://schemas.microsoft.com/office/powerpoint/2010/main" val="1282534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6DCDE7-B27B-BEBF-400D-AB149E90F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8E90A9-7FF4-EBB7-C937-0400D20637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8FFFC-782A-09E3-9BEA-0E3696E297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75EC538-0E9C-488F-A66C-EE8CFD05C79A}" type="datetimeFigureOut">
              <a:rPr lang="en-US" smtClean="0"/>
              <a:t>2/20/2025</a:t>
            </a:fld>
            <a:endParaRPr lang="en-US"/>
          </a:p>
        </p:txBody>
      </p:sp>
      <p:sp>
        <p:nvSpPr>
          <p:cNvPr id="5" name="Footer Placeholder 4">
            <a:extLst>
              <a:ext uri="{FF2B5EF4-FFF2-40B4-BE49-F238E27FC236}">
                <a16:creationId xmlns:a16="http://schemas.microsoft.com/office/drawing/2014/main" id="{E94B1436-287E-970C-557E-D8AD227379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1D7D525-733F-5E57-C98C-E268DDF4BC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C481704-2E46-4974-9619-89500CA3C5C5}" type="slidenum">
              <a:rPr lang="en-US" smtClean="0"/>
              <a:t>‹#›</a:t>
            </a:fld>
            <a:endParaRPr lang="en-US"/>
          </a:p>
        </p:txBody>
      </p:sp>
    </p:spTree>
    <p:extLst>
      <p:ext uri="{BB962C8B-B14F-4D97-AF65-F5344CB8AC3E}">
        <p14:creationId xmlns:p14="http://schemas.microsoft.com/office/powerpoint/2010/main" val="822058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3492" y="2501702"/>
            <a:ext cx="6297018" cy="1240433"/>
          </a:xfrm>
          <a:prstGeom prst="rect">
            <a:avLst/>
          </a:prstGeom>
          <a:noFill/>
          <a:ln/>
        </p:spPr>
        <p:txBody>
          <a:bodyPr wrap="squar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SCYLLADB: Cơ sở dữ liệu hiệu suất cao</a:t>
            </a:r>
            <a:endParaRPr lang="en-US" sz="3875" dirty="0"/>
          </a:p>
        </p:txBody>
      </p:sp>
      <p:sp>
        <p:nvSpPr>
          <p:cNvPr id="4" name="Shape 1"/>
          <p:cNvSpPr/>
          <p:nvPr/>
        </p:nvSpPr>
        <p:spPr>
          <a:xfrm>
            <a:off x="5233492" y="4039692"/>
            <a:ext cx="302419" cy="302419"/>
          </a:xfrm>
          <a:prstGeom prst="roundRect">
            <a:avLst>
              <a:gd name="adj" fmla="val 25194296"/>
            </a:avLst>
          </a:prstGeom>
          <a:noFill/>
          <a:ln w="7620">
            <a:solidFill>
              <a:srgbClr val="FFFFFF"/>
            </a:solidFill>
            <a:prstDash val="solid"/>
          </a:ln>
        </p:spPr>
        <p:txBody>
          <a:bodyPr/>
          <a:lstStyle/>
          <a:p>
            <a:endParaRPr lang="en-US" sz="1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5D87C-7554-218A-3378-8C0BCA0D5AF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C90CA9E-F0B6-D452-BB02-BAA2699C7A19}"/>
              </a:ext>
            </a:extLst>
          </p:cNvPr>
          <p:cNvSpPr/>
          <p:nvPr/>
        </p:nvSpPr>
        <p:spPr>
          <a:xfrm>
            <a:off x="800596" y="775565"/>
            <a:ext cx="6861572" cy="619621"/>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Write path </a:t>
            </a:r>
            <a:r>
              <a:rPr lang="en-US" sz="3875" b="1" dirty="0" err="1">
                <a:solidFill>
                  <a:srgbClr val="000000"/>
                </a:solidFill>
                <a:latin typeface="Petrona Bold" pitchFamily="34" charset="0"/>
                <a:ea typeface="Petrona Bold" pitchFamily="34" charset="-122"/>
                <a:cs typeface="Petrona Bold" pitchFamily="34" charset="-120"/>
              </a:rPr>
              <a:t>trong</a:t>
            </a:r>
            <a:r>
              <a:rPr lang="en-US" sz="3875" b="1" dirty="0">
                <a:solidFill>
                  <a:srgbClr val="000000"/>
                </a:solidFill>
                <a:latin typeface="Petrona Bold" pitchFamily="34" charset="0"/>
                <a:ea typeface="Petrona Bold" pitchFamily="34" charset="-122"/>
                <a:cs typeface="Petrona Bold" pitchFamily="34" charset="-120"/>
              </a:rPr>
              <a:t> ScyllaDB</a:t>
            </a:r>
            <a:endParaRPr lang="en-US" sz="3875" dirty="0"/>
          </a:p>
        </p:txBody>
      </p:sp>
      <p:pic>
        <p:nvPicPr>
          <p:cNvPr id="2" name="Content Placeholder 5">
            <a:extLst>
              <a:ext uri="{FF2B5EF4-FFF2-40B4-BE49-F238E27FC236}">
                <a16:creationId xmlns:a16="http://schemas.microsoft.com/office/drawing/2014/main" id="{759D71EE-EBC3-CFDD-7113-2D6DF30239D5}"/>
              </a:ext>
            </a:extLst>
          </p:cNvPr>
          <p:cNvPicPr>
            <a:picLocks noChangeAspect="1"/>
          </p:cNvPicPr>
          <p:nvPr/>
        </p:nvPicPr>
        <p:blipFill>
          <a:blip r:embed="rId3"/>
          <a:stretch>
            <a:fillRect/>
          </a:stretch>
        </p:blipFill>
        <p:spPr>
          <a:xfrm>
            <a:off x="147793" y="2436341"/>
            <a:ext cx="5208170" cy="3203024"/>
          </a:xfrm>
          <a:prstGeom prst="rect">
            <a:avLst/>
          </a:prstGeom>
        </p:spPr>
      </p:pic>
      <p:pic>
        <p:nvPicPr>
          <p:cNvPr id="4" name="Picture 3">
            <a:extLst>
              <a:ext uri="{FF2B5EF4-FFF2-40B4-BE49-F238E27FC236}">
                <a16:creationId xmlns:a16="http://schemas.microsoft.com/office/drawing/2014/main" id="{244451A3-BD5B-2AD2-5A1B-9C918B76CC98}"/>
              </a:ext>
            </a:extLst>
          </p:cNvPr>
          <p:cNvPicPr>
            <a:picLocks noChangeAspect="1"/>
          </p:cNvPicPr>
          <p:nvPr/>
        </p:nvPicPr>
        <p:blipFill>
          <a:blip r:embed="rId4"/>
          <a:stretch>
            <a:fillRect/>
          </a:stretch>
        </p:blipFill>
        <p:spPr>
          <a:xfrm>
            <a:off x="5355964" y="2729753"/>
            <a:ext cx="7217103" cy="2616199"/>
          </a:xfrm>
          <a:prstGeom prst="rect">
            <a:avLst/>
          </a:prstGeom>
        </p:spPr>
      </p:pic>
    </p:spTree>
    <p:extLst>
      <p:ext uri="{BB962C8B-B14F-4D97-AF65-F5344CB8AC3E}">
        <p14:creationId xmlns:p14="http://schemas.microsoft.com/office/powerpoint/2010/main" val="3194999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2245618"/>
            <a:ext cx="5603379"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Cân bằng tải thông minh</a:t>
            </a:r>
            <a:endParaRPr lang="en-US" sz="3875" dirty="0"/>
          </a:p>
        </p:txBody>
      </p:sp>
      <p:sp>
        <p:nvSpPr>
          <p:cNvPr id="3" name="Text 1"/>
          <p:cNvSpPr/>
          <p:nvPr/>
        </p:nvSpPr>
        <p:spPr>
          <a:xfrm>
            <a:off x="661492" y="3338314"/>
            <a:ext cx="2480866" cy="310058"/>
          </a:xfrm>
          <a:prstGeom prst="rect">
            <a:avLst/>
          </a:prstGeom>
          <a:noFill/>
          <a:ln/>
        </p:spPr>
        <p:txBody>
          <a:bodyPr wrap="none" lIns="0" tIns="0" rIns="0" bIns="0" rtlCol="0" anchor="t"/>
          <a:lstStyle/>
          <a:p>
            <a:pPr>
              <a:lnSpc>
                <a:spcPts val="2417"/>
              </a:lnSpc>
            </a:pPr>
            <a:r>
              <a:rPr lang="en-US" sz="1917" b="1" dirty="0">
                <a:solidFill>
                  <a:srgbClr val="000000"/>
                </a:solidFill>
                <a:latin typeface="Petrona Bold" pitchFamily="34" charset="0"/>
                <a:ea typeface="Petrona Bold" pitchFamily="34" charset="-122"/>
                <a:cs typeface="Petrona Bold" pitchFamily="34" charset="-120"/>
              </a:rPr>
              <a:t>Tự động hóa</a:t>
            </a:r>
            <a:endParaRPr lang="en-US" sz="1917" dirty="0"/>
          </a:p>
        </p:txBody>
      </p:sp>
      <p:sp>
        <p:nvSpPr>
          <p:cNvPr id="4" name="Text 2"/>
          <p:cNvSpPr/>
          <p:nvPr/>
        </p:nvSpPr>
        <p:spPr>
          <a:xfrm>
            <a:off x="661492" y="3837384"/>
            <a:ext cx="3315097"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Tích hợp bộ cân bằng tải quản lý mọi hoạt động của cụm.</a:t>
            </a:r>
            <a:endParaRPr lang="en-US" sz="1458" dirty="0"/>
          </a:p>
        </p:txBody>
      </p:sp>
      <p:sp>
        <p:nvSpPr>
          <p:cNvPr id="5" name="Text 3"/>
          <p:cNvSpPr/>
          <p:nvPr/>
        </p:nvSpPr>
        <p:spPr>
          <a:xfrm>
            <a:off x="4444107" y="3338314"/>
            <a:ext cx="2480866" cy="310058"/>
          </a:xfrm>
          <a:prstGeom prst="rect">
            <a:avLst/>
          </a:prstGeom>
          <a:noFill/>
          <a:ln/>
        </p:spPr>
        <p:txBody>
          <a:bodyPr wrap="none" lIns="0" tIns="0" rIns="0" bIns="0" rtlCol="0" anchor="t"/>
          <a:lstStyle/>
          <a:p>
            <a:pPr>
              <a:lnSpc>
                <a:spcPts val="2417"/>
              </a:lnSpc>
            </a:pPr>
            <a:r>
              <a:rPr lang="en-US" sz="1917" b="1" dirty="0">
                <a:solidFill>
                  <a:srgbClr val="000000"/>
                </a:solidFill>
                <a:latin typeface="Petrona Bold" pitchFamily="34" charset="0"/>
                <a:ea typeface="Petrona Bold" pitchFamily="34" charset="-122"/>
                <a:cs typeface="Petrona Bold" pitchFamily="34" charset="-120"/>
              </a:rPr>
              <a:t>Phát hiện</a:t>
            </a:r>
            <a:endParaRPr lang="en-US" sz="1917" dirty="0"/>
          </a:p>
        </p:txBody>
      </p:sp>
      <p:sp>
        <p:nvSpPr>
          <p:cNvPr id="6" name="Text 4"/>
          <p:cNvSpPr/>
          <p:nvPr/>
        </p:nvSpPr>
        <p:spPr>
          <a:xfrm>
            <a:off x="4444107" y="3837384"/>
            <a:ext cx="3315097"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Phát hiện sự mất cân bằng tải và di chuyển dữ liệu.</a:t>
            </a:r>
            <a:endParaRPr lang="en-US" sz="1458" dirty="0"/>
          </a:p>
        </p:txBody>
      </p:sp>
      <p:sp>
        <p:nvSpPr>
          <p:cNvPr id="7" name="Text 5"/>
          <p:cNvSpPr/>
          <p:nvPr/>
        </p:nvSpPr>
        <p:spPr>
          <a:xfrm>
            <a:off x="8226723" y="3338314"/>
            <a:ext cx="2480866" cy="310058"/>
          </a:xfrm>
          <a:prstGeom prst="rect">
            <a:avLst/>
          </a:prstGeom>
          <a:noFill/>
          <a:ln/>
        </p:spPr>
        <p:txBody>
          <a:bodyPr wrap="none" lIns="0" tIns="0" rIns="0" bIns="0" rtlCol="0" anchor="t"/>
          <a:lstStyle/>
          <a:p>
            <a:pPr>
              <a:lnSpc>
                <a:spcPts val="2417"/>
              </a:lnSpc>
            </a:pPr>
            <a:r>
              <a:rPr lang="en-US" sz="1917" b="1" dirty="0">
                <a:solidFill>
                  <a:srgbClr val="000000"/>
                </a:solidFill>
                <a:latin typeface="Petrona Bold" pitchFamily="34" charset="0"/>
                <a:ea typeface="Petrona Bold" pitchFamily="34" charset="-122"/>
                <a:cs typeface="Petrona Bold" pitchFamily="34" charset="-120"/>
              </a:rPr>
              <a:t>Ổn định</a:t>
            </a:r>
            <a:endParaRPr lang="en-US" sz="1917" dirty="0"/>
          </a:p>
        </p:txBody>
      </p:sp>
      <p:sp>
        <p:nvSpPr>
          <p:cNvPr id="8" name="Text 6"/>
          <p:cNvSpPr/>
          <p:nvPr/>
        </p:nvSpPr>
        <p:spPr>
          <a:xfrm>
            <a:off x="8226722" y="3837384"/>
            <a:ext cx="3315097"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Hoạt động di tản và di chuyển bảng diễn ra </a:t>
            </a:r>
            <a:r>
              <a:rPr lang="en-US" sz="1458" dirty="0" err="1">
                <a:solidFill>
                  <a:srgbClr val="272525"/>
                </a:solidFill>
                <a:latin typeface="Inter" pitchFamily="34" charset="0"/>
                <a:ea typeface="Inter" pitchFamily="34" charset="-122"/>
                <a:cs typeface="Inter" pitchFamily="34" charset="-120"/>
              </a:rPr>
              <a:t>nhanh</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chóng</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không</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ảnh</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hưởng</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hoạt</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động</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toàn</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cụm</a:t>
            </a:r>
            <a:endParaRPr lang="en-US" sz="1458" dirty="0">
              <a:solidFill>
                <a:srgbClr val="272525"/>
              </a:solidFill>
              <a:latin typeface="Inter" pitchFamily="34" charset="0"/>
              <a:ea typeface="Inter" pitchFamily="34" charset="-122"/>
              <a:cs typeface="Inter" pitchFamily="34" charset="-120"/>
            </a:endParaRPr>
          </a:p>
          <a:p>
            <a:pPr>
              <a:lnSpc>
                <a:spcPts val="2375"/>
              </a:lnSpc>
            </a:pPr>
            <a:endParaRPr lang="en-US" sz="1458"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3492" y="1482824"/>
            <a:ext cx="6297018" cy="1240433"/>
          </a:xfrm>
          <a:prstGeom prst="rect">
            <a:avLst/>
          </a:prstGeom>
          <a:noFill/>
          <a:ln/>
        </p:spPr>
        <p:txBody>
          <a:bodyPr wrap="squar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Kiểm soát nhất quán giao dịch</a:t>
            </a:r>
            <a:endParaRPr lang="en-US" sz="3875" dirty="0"/>
          </a:p>
        </p:txBody>
      </p:sp>
      <p:sp>
        <p:nvSpPr>
          <p:cNvPr id="4" name="Shape 1"/>
          <p:cNvSpPr/>
          <p:nvPr/>
        </p:nvSpPr>
        <p:spPr>
          <a:xfrm>
            <a:off x="5233492" y="3219351"/>
            <a:ext cx="425252" cy="425252"/>
          </a:xfrm>
          <a:prstGeom prst="roundRect">
            <a:avLst>
              <a:gd name="adj" fmla="val 18669"/>
            </a:avLst>
          </a:prstGeom>
          <a:solidFill>
            <a:srgbClr val="CCEEFF"/>
          </a:solidFill>
          <a:ln w="7620">
            <a:solidFill>
              <a:srgbClr val="B2D4E5"/>
            </a:solidFill>
            <a:prstDash val="solid"/>
          </a:ln>
        </p:spPr>
        <p:txBody>
          <a:bodyPr/>
          <a:lstStyle/>
          <a:p>
            <a:endParaRPr lang="en-US" sz="1500"/>
          </a:p>
        </p:txBody>
      </p:sp>
      <p:sp>
        <p:nvSpPr>
          <p:cNvPr id="5" name="Text 2"/>
          <p:cNvSpPr/>
          <p:nvPr/>
        </p:nvSpPr>
        <p:spPr>
          <a:xfrm>
            <a:off x="5382419" y="3283050"/>
            <a:ext cx="127397" cy="297756"/>
          </a:xfrm>
          <a:prstGeom prst="rect">
            <a:avLst/>
          </a:prstGeom>
          <a:noFill/>
          <a:ln/>
        </p:spPr>
        <p:txBody>
          <a:bodyPr wrap="none" lIns="0" tIns="0" rIns="0" bIns="0" rtlCol="0" anchor="t"/>
          <a:lstStyle/>
          <a:p>
            <a:pPr algn="ctr">
              <a:lnSpc>
                <a:spcPts val="2333"/>
              </a:lnSpc>
            </a:pPr>
            <a:r>
              <a:rPr lang="en-US" sz="2333" b="1" dirty="0">
                <a:solidFill>
                  <a:srgbClr val="272525"/>
                </a:solidFill>
                <a:latin typeface="Petrona Bold" pitchFamily="34" charset="0"/>
                <a:ea typeface="Petrona Bold" pitchFamily="34" charset="-122"/>
                <a:cs typeface="Petrona Bold" pitchFamily="34" charset="-120"/>
              </a:rPr>
              <a:t>1</a:t>
            </a:r>
            <a:endParaRPr lang="en-US" sz="2333" dirty="0"/>
          </a:p>
        </p:txBody>
      </p:sp>
      <p:sp>
        <p:nvSpPr>
          <p:cNvPr id="6" name="Text 3"/>
          <p:cNvSpPr/>
          <p:nvPr/>
        </p:nvSpPr>
        <p:spPr>
          <a:xfrm>
            <a:off x="5847756" y="3219351"/>
            <a:ext cx="2439789"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Consistency Level 1</a:t>
            </a:r>
            <a:endParaRPr lang="en-US" sz="1917" dirty="0"/>
          </a:p>
        </p:txBody>
      </p:sp>
      <p:sp>
        <p:nvSpPr>
          <p:cNvPr id="7" name="Text 4"/>
          <p:cNvSpPr/>
          <p:nvPr/>
        </p:nvSpPr>
        <p:spPr>
          <a:xfrm>
            <a:off x="5847756" y="3642817"/>
            <a:ext cx="2439789"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Ghi thành công khi một bản sao xác nhận.</a:t>
            </a:r>
            <a:endParaRPr lang="en-US" sz="1458" dirty="0"/>
          </a:p>
        </p:txBody>
      </p:sp>
      <p:sp>
        <p:nvSpPr>
          <p:cNvPr id="8" name="Shape 5"/>
          <p:cNvSpPr/>
          <p:nvPr/>
        </p:nvSpPr>
        <p:spPr>
          <a:xfrm>
            <a:off x="8476556" y="3219351"/>
            <a:ext cx="425252" cy="425252"/>
          </a:xfrm>
          <a:prstGeom prst="roundRect">
            <a:avLst>
              <a:gd name="adj" fmla="val 18669"/>
            </a:avLst>
          </a:prstGeom>
          <a:solidFill>
            <a:srgbClr val="CCEEFF"/>
          </a:solidFill>
          <a:ln w="7620">
            <a:solidFill>
              <a:srgbClr val="B2D4E5"/>
            </a:solidFill>
            <a:prstDash val="solid"/>
          </a:ln>
        </p:spPr>
        <p:txBody>
          <a:bodyPr/>
          <a:lstStyle/>
          <a:p>
            <a:endParaRPr lang="en-US" sz="1500"/>
          </a:p>
        </p:txBody>
      </p:sp>
      <p:sp>
        <p:nvSpPr>
          <p:cNvPr id="9" name="Text 6"/>
          <p:cNvSpPr/>
          <p:nvPr/>
        </p:nvSpPr>
        <p:spPr>
          <a:xfrm>
            <a:off x="8604746" y="3283050"/>
            <a:ext cx="168771" cy="297756"/>
          </a:xfrm>
          <a:prstGeom prst="rect">
            <a:avLst/>
          </a:prstGeom>
          <a:noFill/>
          <a:ln/>
        </p:spPr>
        <p:txBody>
          <a:bodyPr wrap="none" lIns="0" tIns="0" rIns="0" bIns="0" rtlCol="0" anchor="t"/>
          <a:lstStyle/>
          <a:p>
            <a:pPr algn="ctr">
              <a:lnSpc>
                <a:spcPts val="2333"/>
              </a:lnSpc>
            </a:pPr>
            <a:r>
              <a:rPr lang="en-US" sz="2333" b="1" dirty="0">
                <a:solidFill>
                  <a:srgbClr val="272525"/>
                </a:solidFill>
                <a:latin typeface="Petrona Bold" pitchFamily="34" charset="0"/>
                <a:ea typeface="Petrona Bold" pitchFamily="34" charset="-122"/>
                <a:cs typeface="Petrona Bold" pitchFamily="34" charset="-120"/>
              </a:rPr>
              <a:t>2</a:t>
            </a:r>
            <a:endParaRPr lang="en-US" sz="2333" dirty="0"/>
          </a:p>
        </p:txBody>
      </p:sp>
      <p:sp>
        <p:nvSpPr>
          <p:cNvPr id="10" name="Text 7"/>
          <p:cNvSpPr/>
          <p:nvPr/>
        </p:nvSpPr>
        <p:spPr>
          <a:xfrm>
            <a:off x="9090820" y="3219351"/>
            <a:ext cx="2439789"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Level Quorum</a:t>
            </a:r>
            <a:endParaRPr lang="en-US" sz="1917" dirty="0"/>
          </a:p>
        </p:txBody>
      </p:sp>
      <p:sp>
        <p:nvSpPr>
          <p:cNvPr id="11" name="Text 8"/>
          <p:cNvSpPr/>
          <p:nvPr/>
        </p:nvSpPr>
        <p:spPr>
          <a:xfrm>
            <a:off x="9090820" y="3642817"/>
            <a:ext cx="2439789"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Phần lớn các bản sao cần xác nhận.</a:t>
            </a:r>
            <a:endParaRPr lang="en-US" sz="1458" dirty="0"/>
          </a:p>
        </p:txBody>
      </p:sp>
      <p:sp>
        <p:nvSpPr>
          <p:cNvPr id="12" name="Shape 9"/>
          <p:cNvSpPr/>
          <p:nvPr/>
        </p:nvSpPr>
        <p:spPr>
          <a:xfrm>
            <a:off x="5233492" y="4649292"/>
            <a:ext cx="425252" cy="425252"/>
          </a:xfrm>
          <a:prstGeom prst="roundRect">
            <a:avLst>
              <a:gd name="adj" fmla="val 18669"/>
            </a:avLst>
          </a:prstGeom>
          <a:solidFill>
            <a:srgbClr val="CCEEFF"/>
          </a:solidFill>
          <a:ln w="7620">
            <a:solidFill>
              <a:srgbClr val="B2D4E5"/>
            </a:solidFill>
            <a:prstDash val="solid"/>
          </a:ln>
        </p:spPr>
        <p:txBody>
          <a:bodyPr/>
          <a:lstStyle/>
          <a:p>
            <a:endParaRPr lang="en-US" sz="1500"/>
          </a:p>
        </p:txBody>
      </p:sp>
      <p:sp>
        <p:nvSpPr>
          <p:cNvPr id="13" name="Text 10"/>
          <p:cNvSpPr/>
          <p:nvPr/>
        </p:nvSpPr>
        <p:spPr>
          <a:xfrm>
            <a:off x="5361881" y="4712990"/>
            <a:ext cx="168473" cy="297756"/>
          </a:xfrm>
          <a:prstGeom prst="rect">
            <a:avLst/>
          </a:prstGeom>
          <a:noFill/>
          <a:ln/>
        </p:spPr>
        <p:txBody>
          <a:bodyPr wrap="none" lIns="0" tIns="0" rIns="0" bIns="0" rtlCol="0" anchor="t"/>
          <a:lstStyle/>
          <a:p>
            <a:pPr algn="ctr">
              <a:lnSpc>
                <a:spcPts val="2333"/>
              </a:lnSpc>
            </a:pPr>
            <a:r>
              <a:rPr lang="en-US" sz="2333" b="1" dirty="0">
                <a:solidFill>
                  <a:srgbClr val="272525"/>
                </a:solidFill>
                <a:latin typeface="Petrona Bold" pitchFamily="34" charset="0"/>
                <a:ea typeface="Petrona Bold" pitchFamily="34" charset="-122"/>
                <a:cs typeface="Petrona Bold" pitchFamily="34" charset="-120"/>
              </a:rPr>
              <a:t>3</a:t>
            </a:r>
            <a:endParaRPr lang="en-US" sz="2333" dirty="0"/>
          </a:p>
        </p:txBody>
      </p:sp>
      <p:sp>
        <p:nvSpPr>
          <p:cNvPr id="14" name="Text 11"/>
          <p:cNvSpPr/>
          <p:nvPr/>
        </p:nvSpPr>
        <p:spPr>
          <a:xfrm>
            <a:off x="5847755" y="4649292"/>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Level All</a:t>
            </a:r>
            <a:endParaRPr lang="en-US" sz="1917" dirty="0"/>
          </a:p>
        </p:txBody>
      </p:sp>
      <p:sp>
        <p:nvSpPr>
          <p:cNvPr id="15" name="Text 12"/>
          <p:cNvSpPr/>
          <p:nvPr/>
        </p:nvSpPr>
        <p:spPr>
          <a:xfrm>
            <a:off x="5847756" y="5072757"/>
            <a:ext cx="5682754"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Tất cả các bản sao phải xác nhận ghi.</a:t>
            </a:r>
            <a:endParaRPr lang="en-US" sz="1458"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22082" y="511472"/>
            <a:ext cx="6169819" cy="609402"/>
          </a:xfrm>
          <a:prstGeom prst="rect">
            <a:avLst/>
          </a:prstGeom>
          <a:noFill/>
          <a:ln/>
        </p:spPr>
        <p:txBody>
          <a:bodyPr wrap="none" lIns="0" tIns="0" rIns="0" bIns="0" rtlCol="0" anchor="t"/>
          <a:lstStyle/>
          <a:p>
            <a:pPr>
              <a:lnSpc>
                <a:spcPts val="4791"/>
              </a:lnSpc>
            </a:pPr>
            <a:r>
              <a:rPr lang="en-US" sz="3833" b="1" dirty="0">
                <a:solidFill>
                  <a:srgbClr val="000000"/>
                </a:solidFill>
                <a:latin typeface="Petrona Bold" pitchFamily="34" charset="0"/>
                <a:ea typeface="Petrona Bold" pitchFamily="34" charset="-122"/>
                <a:cs typeface="Petrona Bold" pitchFamily="34" charset="-120"/>
              </a:rPr>
              <a:t>Đặc tính ACID của ScyllaDB</a:t>
            </a:r>
            <a:endParaRPr lang="en-US" sz="3833" dirty="0"/>
          </a:p>
        </p:txBody>
      </p:sp>
      <p:sp>
        <p:nvSpPr>
          <p:cNvPr id="4" name="Shape 1"/>
          <p:cNvSpPr/>
          <p:nvPr/>
        </p:nvSpPr>
        <p:spPr>
          <a:xfrm>
            <a:off x="5222082" y="1399481"/>
            <a:ext cx="6319838" cy="1097458"/>
          </a:xfrm>
          <a:prstGeom prst="roundRect">
            <a:avLst>
              <a:gd name="adj" fmla="val 7109"/>
            </a:avLst>
          </a:prstGeom>
          <a:solidFill>
            <a:srgbClr val="CCEEFF"/>
          </a:solidFill>
          <a:ln w="7620">
            <a:solidFill>
              <a:srgbClr val="B2D4E5"/>
            </a:solidFill>
            <a:prstDash val="solid"/>
          </a:ln>
        </p:spPr>
        <p:txBody>
          <a:bodyPr/>
          <a:lstStyle/>
          <a:p>
            <a:endParaRPr lang="en-US" sz="1500"/>
          </a:p>
        </p:txBody>
      </p:sp>
      <p:sp>
        <p:nvSpPr>
          <p:cNvPr id="5" name="Text 2"/>
          <p:cNvSpPr/>
          <p:nvPr/>
        </p:nvSpPr>
        <p:spPr>
          <a:xfrm>
            <a:off x="5414169" y="1591569"/>
            <a:ext cx="2438003" cy="304701"/>
          </a:xfrm>
          <a:prstGeom prst="rect">
            <a:avLst/>
          </a:prstGeom>
          <a:noFill/>
          <a:ln/>
        </p:spPr>
        <p:txBody>
          <a:bodyPr wrap="none" lIns="0" tIns="0" rIns="0" bIns="0" rtlCol="0" anchor="t"/>
          <a:lstStyle/>
          <a:p>
            <a:pPr>
              <a:lnSpc>
                <a:spcPts val="2375"/>
              </a:lnSpc>
            </a:pPr>
            <a:r>
              <a:rPr lang="en-US" sz="1917" b="1" dirty="0">
                <a:solidFill>
                  <a:srgbClr val="272525"/>
                </a:solidFill>
                <a:latin typeface="Petrona Bold" pitchFamily="34" charset="0"/>
                <a:ea typeface="Petrona Bold" pitchFamily="34" charset="-122"/>
                <a:cs typeface="Petrona Bold" pitchFamily="34" charset="-120"/>
              </a:rPr>
              <a:t>Atomicity</a:t>
            </a:r>
            <a:endParaRPr lang="en-US" sz="1917" dirty="0"/>
          </a:p>
        </p:txBody>
      </p:sp>
      <p:sp>
        <p:nvSpPr>
          <p:cNvPr id="6" name="Text 3"/>
          <p:cNvSpPr/>
          <p:nvPr/>
        </p:nvSpPr>
        <p:spPr>
          <a:xfrm>
            <a:off x="5414169" y="2007692"/>
            <a:ext cx="5935663" cy="297160"/>
          </a:xfrm>
          <a:prstGeom prst="rect">
            <a:avLst/>
          </a:prstGeom>
          <a:noFill/>
          <a:ln/>
        </p:spPr>
        <p:txBody>
          <a:bodyPr wrap="none" lIns="0" tIns="0" rIns="0" bIns="0" rtlCol="0" anchor="t"/>
          <a:lstStyle/>
          <a:p>
            <a:pPr>
              <a:lnSpc>
                <a:spcPts val="2333"/>
              </a:lnSpc>
            </a:pPr>
            <a:r>
              <a:rPr lang="en-US" sz="1458" dirty="0">
                <a:solidFill>
                  <a:srgbClr val="272525"/>
                </a:solidFill>
                <a:latin typeface="Inter" pitchFamily="34" charset="0"/>
                <a:ea typeface="Inter" pitchFamily="34" charset="-122"/>
                <a:cs typeface="Inter" pitchFamily="34" charset="-120"/>
              </a:rPr>
              <a:t>Cần lightweight transaction (LWT).</a:t>
            </a:r>
            <a:endParaRPr lang="en-US" sz="1458" dirty="0"/>
          </a:p>
        </p:txBody>
      </p:sp>
      <p:sp>
        <p:nvSpPr>
          <p:cNvPr id="7" name="Shape 4"/>
          <p:cNvSpPr/>
          <p:nvPr/>
        </p:nvSpPr>
        <p:spPr>
          <a:xfrm>
            <a:off x="5222082" y="2682677"/>
            <a:ext cx="6319838" cy="1097458"/>
          </a:xfrm>
          <a:prstGeom prst="roundRect">
            <a:avLst>
              <a:gd name="adj" fmla="val 7109"/>
            </a:avLst>
          </a:prstGeom>
          <a:solidFill>
            <a:srgbClr val="CCEEFF"/>
          </a:solidFill>
          <a:ln w="7620">
            <a:solidFill>
              <a:srgbClr val="B2D4E5"/>
            </a:solidFill>
            <a:prstDash val="solid"/>
          </a:ln>
        </p:spPr>
        <p:txBody>
          <a:bodyPr/>
          <a:lstStyle/>
          <a:p>
            <a:endParaRPr lang="en-US" sz="1500"/>
          </a:p>
        </p:txBody>
      </p:sp>
      <p:sp>
        <p:nvSpPr>
          <p:cNvPr id="8" name="Text 5"/>
          <p:cNvSpPr/>
          <p:nvPr/>
        </p:nvSpPr>
        <p:spPr>
          <a:xfrm>
            <a:off x="5414169" y="2874765"/>
            <a:ext cx="2438003" cy="304701"/>
          </a:xfrm>
          <a:prstGeom prst="rect">
            <a:avLst/>
          </a:prstGeom>
          <a:noFill/>
          <a:ln/>
        </p:spPr>
        <p:txBody>
          <a:bodyPr wrap="none" lIns="0" tIns="0" rIns="0" bIns="0" rtlCol="0" anchor="t"/>
          <a:lstStyle/>
          <a:p>
            <a:pPr>
              <a:lnSpc>
                <a:spcPts val="2375"/>
              </a:lnSpc>
            </a:pPr>
            <a:r>
              <a:rPr lang="en-US" sz="1917" b="1" dirty="0">
                <a:solidFill>
                  <a:srgbClr val="272525"/>
                </a:solidFill>
                <a:latin typeface="Petrona Bold" pitchFamily="34" charset="0"/>
                <a:ea typeface="Petrona Bold" pitchFamily="34" charset="-122"/>
                <a:cs typeface="Petrona Bold" pitchFamily="34" charset="-120"/>
              </a:rPr>
              <a:t>Consistency</a:t>
            </a:r>
            <a:endParaRPr lang="en-US" sz="1917" dirty="0"/>
          </a:p>
        </p:txBody>
      </p:sp>
      <p:sp>
        <p:nvSpPr>
          <p:cNvPr id="9" name="Text 6"/>
          <p:cNvSpPr/>
          <p:nvPr/>
        </p:nvSpPr>
        <p:spPr>
          <a:xfrm>
            <a:off x="5414169" y="3290888"/>
            <a:ext cx="5935663" cy="297160"/>
          </a:xfrm>
          <a:prstGeom prst="rect">
            <a:avLst/>
          </a:prstGeom>
          <a:noFill/>
          <a:ln/>
        </p:spPr>
        <p:txBody>
          <a:bodyPr wrap="none" lIns="0" tIns="0" rIns="0" bIns="0" rtlCol="0" anchor="t"/>
          <a:lstStyle/>
          <a:p>
            <a:pPr>
              <a:lnSpc>
                <a:spcPts val="2333"/>
              </a:lnSpc>
            </a:pPr>
            <a:r>
              <a:rPr lang="en-US" sz="1458" dirty="0">
                <a:solidFill>
                  <a:srgbClr val="272525"/>
                </a:solidFill>
                <a:latin typeface="Inter" pitchFamily="34" charset="0"/>
                <a:ea typeface="Inter" pitchFamily="34" charset="-122"/>
                <a:cs typeface="Inter" pitchFamily="34" charset="-120"/>
              </a:rPr>
              <a:t>Hỗ trợ tính nhất quán có thể điều chỉnh.</a:t>
            </a:r>
            <a:endParaRPr lang="en-US" sz="1458" dirty="0"/>
          </a:p>
        </p:txBody>
      </p:sp>
      <p:sp>
        <p:nvSpPr>
          <p:cNvPr id="10" name="Shape 7"/>
          <p:cNvSpPr/>
          <p:nvPr/>
        </p:nvSpPr>
        <p:spPr>
          <a:xfrm>
            <a:off x="5222082" y="3965873"/>
            <a:ext cx="6319838" cy="1097458"/>
          </a:xfrm>
          <a:prstGeom prst="roundRect">
            <a:avLst>
              <a:gd name="adj" fmla="val 7109"/>
            </a:avLst>
          </a:prstGeom>
          <a:solidFill>
            <a:srgbClr val="CCEEFF"/>
          </a:solidFill>
          <a:ln w="7620">
            <a:solidFill>
              <a:srgbClr val="B2D4E5"/>
            </a:solidFill>
            <a:prstDash val="solid"/>
          </a:ln>
        </p:spPr>
        <p:txBody>
          <a:bodyPr/>
          <a:lstStyle/>
          <a:p>
            <a:endParaRPr lang="en-US" sz="1500"/>
          </a:p>
        </p:txBody>
      </p:sp>
      <p:sp>
        <p:nvSpPr>
          <p:cNvPr id="11" name="Text 8"/>
          <p:cNvSpPr/>
          <p:nvPr/>
        </p:nvSpPr>
        <p:spPr>
          <a:xfrm>
            <a:off x="5414169" y="4157960"/>
            <a:ext cx="2438003" cy="304701"/>
          </a:xfrm>
          <a:prstGeom prst="rect">
            <a:avLst/>
          </a:prstGeom>
          <a:noFill/>
          <a:ln/>
        </p:spPr>
        <p:txBody>
          <a:bodyPr wrap="none" lIns="0" tIns="0" rIns="0" bIns="0" rtlCol="0" anchor="t"/>
          <a:lstStyle/>
          <a:p>
            <a:pPr>
              <a:lnSpc>
                <a:spcPts val="2375"/>
              </a:lnSpc>
            </a:pPr>
            <a:r>
              <a:rPr lang="en-US" sz="1917" b="1" dirty="0">
                <a:solidFill>
                  <a:srgbClr val="272525"/>
                </a:solidFill>
                <a:latin typeface="Petrona Bold" pitchFamily="34" charset="0"/>
                <a:ea typeface="Petrona Bold" pitchFamily="34" charset="-122"/>
                <a:cs typeface="Petrona Bold" pitchFamily="34" charset="-120"/>
              </a:rPr>
              <a:t>Isolation</a:t>
            </a:r>
            <a:endParaRPr lang="en-US" sz="1917" dirty="0"/>
          </a:p>
        </p:txBody>
      </p:sp>
      <p:sp>
        <p:nvSpPr>
          <p:cNvPr id="12" name="Text 9"/>
          <p:cNvSpPr/>
          <p:nvPr/>
        </p:nvSpPr>
        <p:spPr>
          <a:xfrm>
            <a:off x="5414169" y="4574083"/>
            <a:ext cx="5935663" cy="297160"/>
          </a:xfrm>
          <a:prstGeom prst="rect">
            <a:avLst/>
          </a:prstGeom>
          <a:noFill/>
          <a:ln/>
        </p:spPr>
        <p:txBody>
          <a:bodyPr wrap="none" lIns="0" tIns="0" rIns="0" bIns="0" rtlCol="0" anchor="t"/>
          <a:lstStyle/>
          <a:p>
            <a:pPr>
              <a:lnSpc>
                <a:spcPts val="2333"/>
              </a:lnSpc>
            </a:pPr>
            <a:r>
              <a:rPr lang="en-US" sz="1458" dirty="0">
                <a:solidFill>
                  <a:srgbClr val="272525"/>
                </a:solidFill>
                <a:latin typeface="Inter" pitchFamily="34" charset="0"/>
                <a:ea typeface="Inter" pitchFamily="34" charset="-122"/>
                <a:cs typeface="Inter" pitchFamily="34" charset="-120"/>
              </a:rPr>
              <a:t>Không đảm bảo cô lập (LWT mới đạt Serializable).</a:t>
            </a:r>
            <a:endParaRPr lang="en-US" sz="1458" dirty="0"/>
          </a:p>
        </p:txBody>
      </p:sp>
      <p:sp>
        <p:nvSpPr>
          <p:cNvPr id="13" name="Shape 10"/>
          <p:cNvSpPr/>
          <p:nvPr/>
        </p:nvSpPr>
        <p:spPr>
          <a:xfrm>
            <a:off x="5222082" y="5249069"/>
            <a:ext cx="6319838" cy="1097458"/>
          </a:xfrm>
          <a:prstGeom prst="roundRect">
            <a:avLst>
              <a:gd name="adj" fmla="val 7109"/>
            </a:avLst>
          </a:prstGeom>
          <a:solidFill>
            <a:srgbClr val="CCEEFF"/>
          </a:solidFill>
          <a:ln w="7620">
            <a:solidFill>
              <a:srgbClr val="B2D4E5"/>
            </a:solidFill>
            <a:prstDash val="solid"/>
          </a:ln>
        </p:spPr>
        <p:txBody>
          <a:bodyPr/>
          <a:lstStyle/>
          <a:p>
            <a:endParaRPr lang="en-US" sz="1500"/>
          </a:p>
        </p:txBody>
      </p:sp>
      <p:sp>
        <p:nvSpPr>
          <p:cNvPr id="14" name="Text 11"/>
          <p:cNvSpPr/>
          <p:nvPr/>
        </p:nvSpPr>
        <p:spPr>
          <a:xfrm>
            <a:off x="5414169" y="5441156"/>
            <a:ext cx="2438003" cy="304701"/>
          </a:xfrm>
          <a:prstGeom prst="rect">
            <a:avLst/>
          </a:prstGeom>
          <a:noFill/>
          <a:ln/>
        </p:spPr>
        <p:txBody>
          <a:bodyPr wrap="none" lIns="0" tIns="0" rIns="0" bIns="0" rtlCol="0" anchor="t"/>
          <a:lstStyle/>
          <a:p>
            <a:pPr>
              <a:lnSpc>
                <a:spcPts val="2375"/>
              </a:lnSpc>
            </a:pPr>
            <a:r>
              <a:rPr lang="en-US" sz="1917" b="1" dirty="0">
                <a:solidFill>
                  <a:srgbClr val="272525"/>
                </a:solidFill>
                <a:latin typeface="Petrona Bold" pitchFamily="34" charset="0"/>
                <a:ea typeface="Petrona Bold" pitchFamily="34" charset="-122"/>
                <a:cs typeface="Petrona Bold" pitchFamily="34" charset="-120"/>
              </a:rPr>
              <a:t>Durability</a:t>
            </a:r>
            <a:endParaRPr lang="en-US" sz="1917" dirty="0"/>
          </a:p>
        </p:txBody>
      </p:sp>
      <p:sp>
        <p:nvSpPr>
          <p:cNvPr id="15" name="Text 12"/>
          <p:cNvSpPr/>
          <p:nvPr/>
        </p:nvSpPr>
        <p:spPr>
          <a:xfrm>
            <a:off x="5414169" y="5857280"/>
            <a:ext cx="5935663" cy="297160"/>
          </a:xfrm>
          <a:prstGeom prst="rect">
            <a:avLst/>
          </a:prstGeom>
          <a:noFill/>
          <a:ln/>
        </p:spPr>
        <p:txBody>
          <a:bodyPr wrap="none" lIns="0" tIns="0" rIns="0" bIns="0" rtlCol="0" anchor="t"/>
          <a:lstStyle/>
          <a:p>
            <a:pPr>
              <a:lnSpc>
                <a:spcPts val="2333"/>
              </a:lnSpc>
            </a:pPr>
            <a:r>
              <a:rPr lang="en-US" sz="1458" dirty="0">
                <a:solidFill>
                  <a:srgbClr val="272525"/>
                </a:solidFill>
                <a:latin typeface="Inter" pitchFamily="34" charset="0"/>
                <a:ea typeface="Inter" pitchFamily="34" charset="-122"/>
                <a:cs typeface="Inter" pitchFamily="34" charset="-120"/>
              </a:rPr>
              <a:t>Đảm bảo nhờ commit log.</a:t>
            </a:r>
            <a:endParaRPr lang="en-US" sz="1458"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1977232"/>
            <a:ext cx="4961831"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Ưu điểm nổi bật</a:t>
            </a:r>
            <a:endParaRPr lang="en-US" sz="3875" dirty="0"/>
          </a:p>
        </p:txBody>
      </p:sp>
      <p:pic>
        <p:nvPicPr>
          <p:cNvPr id="4" name="Image 1" descr="preencoded.png"/>
          <p:cNvPicPr>
            <a:picLocks noChangeAspect="1"/>
          </p:cNvPicPr>
          <p:nvPr/>
        </p:nvPicPr>
        <p:blipFill>
          <a:blip r:embed="rId4"/>
          <a:stretch>
            <a:fillRect/>
          </a:stretch>
        </p:blipFill>
        <p:spPr>
          <a:xfrm>
            <a:off x="661492" y="2880916"/>
            <a:ext cx="472480" cy="472480"/>
          </a:xfrm>
          <a:prstGeom prst="rect">
            <a:avLst/>
          </a:prstGeom>
        </p:spPr>
      </p:pic>
      <p:sp>
        <p:nvSpPr>
          <p:cNvPr id="5" name="Text 1"/>
          <p:cNvSpPr/>
          <p:nvPr/>
        </p:nvSpPr>
        <p:spPr>
          <a:xfrm>
            <a:off x="661492" y="3542407"/>
            <a:ext cx="1909961"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Hiệu suất cao</a:t>
            </a:r>
            <a:endParaRPr lang="en-US" sz="1917" dirty="0"/>
          </a:p>
        </p:txBody>
      </p:sp>
      <p:sp>
        <p:nvSpPr>
          <p:cNvPr id="6" name="Text 2"/>
          <p:cNvSpPr/>
          <p:nvPr/>
        </p:nvSpPr>
        <p:spPr>
          <a:xfrm>
            <a:off x="661492" y="3965873"/>
            <a:ext cx="1909961"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Độ trễ thấp, tối ưu tài nguyên.</a:t>
            </a:r>
            <a:endParaRPr lang="en-US" sz="1458" dirty="0"/>
          </a:p>
        </p:txBody>
      </p:sp>
      <p:pic>
        <p:nvPicPr>
          <p:cNvPr id="7" name="Image 2" descr="preencoded.png"/>
          <p:cNvPicPr>
            <a:picLocks noChangeAspect="1"/>
          </p:cNvPicPr>
          <p:nvPr/>
        </p:nvPicPr>
        <p:blipFill>
          <a:blip r:embed="rId5"/>
          <a:stretch>
            <a:fillRect/>
          </a:stretch>
        </p:blipFill>
        <p:spPr>
          <a:xfrm>
            <a:off x="2854920" y="2880916"/>
            <a:ext cx="472480" cy="472480"/>
          </a:xfrm>
          <a:prstGeom prst="rect">
            <a:avLst/>
          </a:prstGeom>
        </p:spPr>
      </p:pic>
      <p:sp>
        <p:nvSpPr>
          <p:cNvPr id="8" name="Text 3"/>
          <p:cNvSpPr/>
          <p:nvPr/>
        </p:nvSpPr>
        <p:spPr>
          <a:xfrm>
            <a:off x="2854920" y="3542407"/>
            <a:ext cx="1910060"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Xử lý dữ liệu lớn</a:t>
            </a:r>
            <a:endParaRPr lang="en-US" sz="1917" dirty="0"/>
          </a:p>
        </p:txBody>
      </p:sp>
      <p:sp>
        <p:nvSpPr>
          <p:cNvPr id="9" name="Text 4"/>
          <p:cNvSpPr/>
          <p:nvPr/>
        </p:nvSpPr>
        <p:spPr>
          <a:xfrm>
            <a:off x="2854920" y="3965873"/>
            <a:ext cx="1910060"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Tải nặng, khối lượng lớn.</a:t>
            </a:r>
            <a:endParaRPr lang="en-US" sz="1458" dirty="0"/>
          </a:p>
        </p:txBody>
      </p:sp>
      <p:pic>
        <p:nvPicPr>
          <p:cNvPr id="10" name="Image 3" descr="preencoded.png"/>
          <p:cNvPicPr>
            <a:picLocks noChangeAspect="1"/>
          </p:cNvPicPr>
          <p:nvPr/>
        </p:nvPicPr>
        <p:blipFill>
          <a:blip r:embed="rId6"/>
          <a:stretch>
            <a:fillRect/>
          </a:stretch>
        </p:blipFill>
        <p:spPr>
          <a:xfrm>
            <a:off x="5048448" y="2880916"/>
            <a:ext cx="472480" cy="472480"/>
          </a:xfrm>
          <a:prstGeom prst="rect">
            <a:avLst/>
          </a:prstGeom>
        </p:spPr>
      </p:pic>
      <p:sp>
        <p:nvSpPr>
          <p:cNvPr id="11" name="Text 5"/>
          <p:cNvSpPr/>
          <p:nvPr/>
        </p:nvSpPr>
        <p:spPr>
          <a:xfrm>
            <a:off x="5048449" y="3542407"/>
            <a:ext cx="2286206" cy="620118"/>
          </a:xfrm>
          <a:prstGeom prst="rect">
            <a:avLst/>
          </a:prstGeom>
          <a:noFill/>
          <a:ln/>
        </p:spPr>
        <p:txBody>
          <a:bodyPr wrap="squar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Khả năng mở rộng</a:t>
            </a:r>
            <a:endParaRPr lang="en-US" sz="1917" dirty="0"/>
          </a:p>
        </p:txBody>
      </p:sp>
      <p:sp>
        <p:nvSpPr>
          <p:cNvPr id="12" name="Text 6"/>
          <p:cNvSpPr/>
          <p:nvPr/>
        </p:nvSpPr>
        <p:spPr>
          <a:xfrm>
            <a:off x="5048448" y="3995935"/>
            <a:ext cx="1909961"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Mở rộng tốt theo nhu cầu.</a:t>
            </a:r>
            <a:endParaRPr lang="en-US" sz="1458"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029792" y="793948"/>
            <a:ext cx="4961831"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Hạn chế cần lưu ý</a:t>
            </a:r>
            <a:endParaRPr lang="en-US" sz="3875" dirty="0"/>
          </a:p>
        </p:txBody>
      </p:sp>
      <p:pic>
        <p:nvPicPr>
          <p:cNvPr id="5" name="Picture 4">
            <a:extLst>
              <a:ext uri="{FF2B5EF4-FFF2-40B4-BE49-F238E27FC236}">
                <a16:creationId xmlns:a16="http://schemas.microsoft.com/office/drawing/2014/main" id="{78D0DA31-B928-9D74-FDEB-200F02DC6D8E}"/>
              </a:ext>
            </a:extLst>
          </p:cNvPr>
          <p:cNvPicPr>
            <a:picLocks noChangeAspect="1"/>
          </p:cNvPicPr>
          <p:nvPr/>
        </p:nvPicPr>
        <p:blipFill>
          <a:blip r:embed="rId3"/>
          <a:stretch>
            <a:fillRect/>
          </a:stretch>
        </p:blipFill>
        <p:spPr>
          <a:xfrm>
            <a:off x="1029792" y="1991387"/>
            <a:ext cx="9449594" cy="388628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61492" y="580132"/>
            <a:ext cx="5770067" cy="620217"/>
          </a:xfrm>
          <a:prstGeom prst="rect">
            <a:avLst/>
          </a:prstGeom>
          <a:noFill/>
          <a:ln/>
        </p:spPr>
        <p:txBody>
          <a:bodyPr wrap="none" lIns="0" tIns="0" rIns="0" bIns="0" rtlCol="0" anchor="t"/>
          <a:lstStyle/>
          <a:p>
            <a:pPr>
              <a:lnSpc>
                <a:spcPts val="4875"/>
              </a:lnSpc>
            </a:pPr>
            <a:r>
              <a:rPr lang="en-US" sz="3875" b="1">
                <a:solidFill>
                  <a:srgbClr val="000000"/>
                </a:solidFill>
                <a:latin typeface="Petrona Bold" pitchFamily="34" charset="0"/>
                <a:ea typeface="Petrona Bold" pitchFamily="34" charset="-122"/>
                <a:cs typeface="Petrona Bold" pitchFamily="34" charset="-120"/>
              </a:rPr>
              <a:t>ScyllaDB vs MongoDB</a:t>
            </a:r>
            <a:endParaRPr lang="en-US" sz="3875" dirty="0"/>
          </a:p>
        </p:txBody>
      </p:sp>
      <p:pic>
        <p:nvPicPr>
          <p:cNvPr id="4" name="Picture 3">
            <a:extLst>
              <a:ext uri="{FF2B5EF4-FFF2-40B4-BE49-F238E27FC236}">
                <a16:creationId xmlns:a16="http://schemas.microsoft.com/office/drawing/2014/main" id="{1D37F36E-91B7-162D-73C6-D4A9E7D9E366}"/>
              </a:ext>
            </a:extLst>
          </p:cNvPr>
          <p:cNvPicPr>
            <a:picLocks noChangeAspect="1"/>
          </p:cNvPicPr>
          <p:nvPr/>
        </p:nvPicPr>
        <p:blipFill>
          <a:blip r:embed="rId3"/>
          <a:stretch>
            <a:fillRect/>
          </a:stretch>
        </p:blipFill>
        <p:spPr>
          <a:xfrm>
            <a:off x="1055089" y="1660849"/>
            <a:ext cx="10081821" cy="479691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770235"/>
            <a:ext cx="6903641"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Ứng dụng thực tế của ScyllaDB</a:t>
            </a:r>
            <a:endParaRPr lang="en-US" sz="3875" dirty="0"/>
          </a:p>
        </p:txBody>
      </p:sp>
      <p:sp>
        <p:nvSpPr>
          <p:cNvPr id="3" name="Text 1"/>
          <p:cNvSpPr/>
          <p:nvPr/>
        </p:nvSpPr>
        <p:spPr>
          <a:xfrm>
            <a:off x="1429545" y="2493566"/>
            <a:ext cx="2480866" cy="310058"/>
          </a:xfrm>
          <a:prstGeom prst="rect">
            <a:avLst/>
          </a:prstGeom>
          <a:noFill/>
          <a:ln/>
        </p:spPr>
        <p:txBody>
          <a:bodyPr wrap="none" lIns="0" tIns="0" rIns="0" bIns="0" rtlCol="0" anchor="t"/>
          <a:lstStyle/>
          <a:p>
            <a:pPr algn="r">
              <a:lnSpc>
                <a:spcPts val="2417"/>
              </a:lnSpc>
            </a:pPr>
            <a:r>
              <a:rPr lang="en-US" sz="1917" b="1" dirty="0">
                <a:solidFill>
                  <a:srgbClr val="272525"/>
                </a:solidFill>
                <a:latin typeface="Petrona Bold" pitchFamily="34" charset="0"/>
                <a:ea typeface="Petrona Bold" pitchFamily="34" charset="-122"/>
                <a:cs typeface="Petrona Bold" pitchFamily="34" charset="-120"/>
              </a:rPr>
              <a:t>Phân tích Big Data,  AI/ML</a:t>
            </a:r>
            <a:endParaRPr lang="en-US" sz="1917" dirty="0"/>
          </a:p>
        </p:txBody>
      </p:sp>
      <p:pic>
        <p:nvPicPr>
          <p:cNvPr id="4" name="Image 0" descr="preencoded.png"/>
          <p:cNvPicPr>
            <a:picLocks noChangeAspect="1"/>
          </p:cNvPicPr>
          <p:nvPr/>
        </p:nvPicPr>
        <p:blipFill>
          <a:blip r:embed="rId3"/>
          <a:stretch>
            <a:fillRect/>
          </a:stretch>
        </p:blipFill>
        <p:spPr>
          <a:xfrm>
            <a:off x="4193878" y="1768475"/>
            <a:ext cx="3804146" cy="3804146"/>
          </a:xfrm>
          <a:prstGeom prst="rect">
            <a:avLst/>
          </a:prstGeom>
        </p:spPr>
      </p:pic>
      <p:sp>
        <p:nvSpPr>
          <p:cNvPr id="5" name="Text 2"/>
          <p:cNvSpPr/>
          <p:nvPr/>
        </p:nvSpPr>
        <p:spPr>
          <a:xfrm>
            <a:off x="5279728" y="2392165"/>
            <a:ext cx="101104" cy="377924"/>
          </a:xfrm>
          <a:prstGeom prst="rect">
            <a:avLst/>
          </a:prstGeom>
          <a:noFill/>
          <a:ln/>
        </p:spPr>
        <p:txBody>
          <a:bodyPr wrap="none" lIns="0" tIns="0" rIns="0" bIns="0" rtlCol="0" anchor="t"/>
          <a:lstStyle/>
          <a:p>
            <a:pPr>
              <a:lnSpc>
                <a:spcPts val="2958"/>
              </a:lnSpc>
            </a:pPr>
            <a:r>
              <a:rPr lang="en-US" sz="1833" b="1" dirty="0">
                <a:solidFill>
                  <a:srgbClr val="272525"/>
                </a:solidFill>
                <a:latin typeface="Petrona Bold" pitchFamily="34" charset="0"/>
                <a:ea typeface="Petrona Bold" pitchFamily="34" charset="-122"/>
                <a:cs typeface="Petrona Bold" pitchFamily="34" charset="-120"/>
              </a:rPr>
              <a:t>1</a:t>
            </a:r>
            <a:endParaRPr lang="en-US" sz="1833" dirty="0"/>
          </a:p>
        </p:txBody>
      </p:sp>
      <p:sp>
        <p:nvSpPr>
          <p:cNvPr id="6" name="Text 3"/>
          <p:cNvSpPr/>
          <p:nvPr/>
        </p:nvSpPr>
        <p:spPr>
          <a:xfrm>
            <a:off x="8281492" y="2493566"/>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Thương mại điện tử</a:t>
            </a:r>
            <a:endParaRPr lang="en-US" sz="1917" dirty="0"/>
          </a:p>
        </p:txBody>
      </p:sp>
      <p:pic>
        <p:nvPicPr>
          <p:cNvPr id="7" name="Image 1" descr="preencoded.png"/>
          <p:cNvPicPr>
            <a:picLocks noChangeAspect="1"/>
          </p:cNvPicPr>
          <p:nvPr/>
        </p:nvPicPr>
        <p:blipFill>
          <a:blip r:embed="rId4"/>
          <a:stretch>
            <a:fillRect/>
          </a:stretch>
        </p:blipFill>
        <p:spPr>
          <a:xfrm>
            <a:off x="4193878" y="1768475"/>
            <a:ext cx="3804146" cy="3804146"/>
          </a:xfrm>
          <a:prstGeom prst="rect">
            <a:avLst/>
          </a:prstGeom>
        </p:spPr>
      </p:pic>
      <p:sp>
        <p:nvSpPr>
          <p:cNvPr id="8" name="Text 4"/>
          <p:cNvSpPr/>
          <p:nvPr/>
        </p:nvSpPr>
        <p:spPr>
          <a:xfrm>
            <a:off x="7118251" y="2715916"/>
            <a:ext cx="133945" cy="377924"/>
          </a:xfrm>
          <a:prstGeom prst="rect">
            <a:avLst/>
          </a:prstGeom>
          <a:noFill/>
          <a:ln/>
        </p:spPr>
        <p:txBody>
          <a:bodyPr wrap="none" lIns="0" tIns="0" rIns="0" bIns="0" rtlCol="0" anchor="t"/>
          <a:lstStyle/>
          <a:p>
            <a:pPr>
              <a:lnSpc>
                <a:spcPts val="2958"/>
              </a:lnSpc>
            </a:pPr>
            <a:r>
              <a:rPr lang="en-US" sz="1833" b="1" dirty="0">
                <a:solidFill>
                  <a:srgbClr val="272525"/>
                </a:solidFill>
                <a:latin typeface="Petrona Bold" pitchFamily="34" charset="0"/>
                <a:ea typeface="Petrona Bold" pitchFamily="34" charset="-122"/>
                <a:cs typeface="Petrona Bold" pitchFamily="34" charset="-120"/>
              </a:rPr>
              <a:t>2</a:t>
            </a:r>
            <a:endParaRPr lang="en-US" sz="1833" dirty="0"/>
          </a:p>
        </p:txBody>
      </p:sp>
      <p:sp>
        <p:nvSpPr>
          <p:cNvPr id="9" name="Text 5"/>
          <p:cNvSpPr/>
          <p:nvPr/>
        </p:nvSpPr>
        <p:spPr>
          <a:xfrm>
            <a:off x="8281492" y="4537373"/>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IoT &amp; Time-series</a:t>
            </a:r>
            <a:endParaRPr lang="en-US" sz="1917" dirty="0"/>
          </a:p>
        </p:txBody>
      </p:sp>
      <p:pic>
        <p:nvPicPr>
          <p:cNvPr id="10" name="Image 2" descr="preencoded.png"/>
          <p:cNvPicPr>
            <a:picLocks noChangeAspect="1"/>
          </p:cNvPicPr>
          <p:nvPr/>
        </p:nvPicPr>
        <p:blipFill>
          <a:blip r:embed="rId5"/>
          <a:stretch>
            <a:fillRect/>
          </a:stretch>
        </p:blipFill>
        <p:spPr>
          <a:xfrm>
            <a:off x="4193878" y="1768475"/>
            <a:ext cx="3804146" cy="3804146"/>
          </a:xfrm>
          <a:prstGeom prst="rect">
            <a:avLst/>
          </a:prstGeom>
        </p:spPr>
      </p:pic>
      <p:sp>
        <p:nvSpPr>
          <p:cNvPr id="11" name="Text 6"/>
          <p:cNvSpPr/>
          <p:nvPr/>
        </p:nvSpPr>
        <p:spPr>
          <a:xfrm>
            <a:off x="6794599" y="4570810"/>
            <a:ext cx="133747" cy="377924"/>
          </a:xfrm>
          <a:prstGeom prst="rect">
            <a:avLst/>
          </a:prstGeom>
          <a:noFill/>
          <a:ln/>
        </p:spPr>
        <p:txBody>
          <a:bodyPr wrap="none" lIns="0" tIns="0" rIns="0" bIns="0" rtlCol="0" anchor="t"/>
          <a:lstStyle/>
          <a:p>
            <a:pPr>
              <a:lnSpc>
                <a:spcPts val="2958"/>
              </a:lnSpc>
            </a:pPr>
            <a:r>
              <a:rPr lang="en-US" sz="1833" b="1" dirty="0">
                <a:solidFill>
                  <a:srgbClr val="272525"/>
                </a:solidFill>
                <a:latin typeface="Petrona Bold" pitchFamily="34" charset="0"/>
                <a:ea typeface="Petrona Bold" pitchFamily="34" charset="-122"/>
                <a:cs typeface="Petrona Bold" pitchFamily="34" charset="-120"/>
              </a:rPr>
              <a:t>3</a:t>
            </a:r>
            <a:endParaRPr lang="en-US" sz="1833" dirty="0"/>
          </a:p>
        </p:txBody>
      </p:sp>
      <p:sp>
        <p:nvSpPr>
          <p:cNvPr id="12" name="Text 7"/>
          <p:cNvSpPr/>
          <p:nvPr/>
        </p:nvSpPr>
        <p:spPr>
          <a:xfrm>
            <a:off x="1429545" y="4537373"/>
            <a:ext cx="2480866" cy="310058"/>
          </a:xfrm>
          <a:prstGeom prst="rect">
            <a:avLst/>
          </a:prstGeom>
          <a:noFill/>
          <a:ln/>
        </p:spPr>
        <p:txBody>
          <a:bodyPr wrap="none" lIns="0" tIns="0" rIns="0" bIns="0" rtlCol="0" anchor="t"/>
          <a:lstStyle/>
          <a:p>
            <a:pPr algn="r">
              <a:lnSpc>
                <a:spcPts val="2417"/>
              </a:lnSpc>
            </a:pPr>
            <a:r>
              <a:rPr lang="en-US" sz="1917" b="1" dirty="0" err="1">
                <a:solidFill>
                  <a:srgbClr val="272525"/>
                </a:solidFill>
                <a:latin typeface="Petrona Bold" pitchFamily="34" charset="0"/>
                <a:ea typeface="Petrona Bold" pitchFamily="34" charset="-122"/>
                <a:cs typeface="Petrona Bold" pitchFamily="34" charset="-120"/>
              </a:rPr>
              <a:t>Trò</a:t>
            </a:r>
            <a:r>
              <a:rPr lang="en-US" sz="1917" b="1" dirty="0">
                <a:solidFill>
                  <a:srgbClr val="272525"/>
                </a:solidFill>
                <a:latin typeface="Petrona Bold" pitchFamily="34" charset="0"/>
                <a:ea typeface="Petrona Bold" pitchFamily="34" charset="-122"/>
                <a:cs typeface="Petrona Bold" pitchFamily="34" charset="-120"/>
              </a:rPr>
              <a:t> </a:t>
            </a:r>
            <a:r>
              <a:rPr lang="en-US" sz="1917" b="1" dirty="0" err="1">
                <a:solidFill>
                  <a:srgbClr val="272525"/>
                </a:solidFill>
                <a:latin typeface="Petrona Bold" pitchFamily="34" charset="0"/>
                <a:ea typeface="Petrona Bold" pitchFamily="34" charset="-122"/>
                <a:cs typeface="Petrona Bold" pitchFamily="34" charset="-120"/>
              </a:rPr>
              <a:t>chơi</a:t>
            </a:r>
            <a:r>
              <a:rPr lang="en-US" sz="1917" b="1" dirty="0">
                <a:solidFill>
                  <a:srgbClr val="272525"/>
                </a:solidFill>
                <a:latin typeface="Petrona Bold" pitchFamily="34" charset="0"/>
                <a:ea typeface="Petrona Bold" pitchFamily="34" charset="-122"/>
                <a:cs typeface="Petrona Bold" pitchFamily="34" charset="-120"/>
              </a:rPr>
              <a:t>, </a:t>
            </a:r>
            <a:r>
              <a:rPr lang="en-US" sz="1917" b="1" dirty="0" err="1">
                <a:solidFill>
                  <a:srgbClr val="272525"/>
                </a:solidFill>
                <a:latin typeface="Petrona Bold" pitchFamily="34" charset="0"/>
                <a:ea typeface="Petrona Bold" pitchFamily="34" charset="-122"/>
                <a:cs typeface="Petrona Bold" pitchFamily="34" charset="-120"/>
              </a:rPr>
              <a:t>quảng</a:t>
            </a:r>
            <a:r>
              <a:rPr lang="en-US" sz="1917" b="1" dirty="0">
                <a:solidFill>
                  <a:srgbClr val="272525"/>
                </a:solidFill>
                <a:latin typeface="Petrona Bold" pitchFamily="34" charset="0"/>
                <a:ea typeface="Petrona Bold" pitchFamily="34" charset="-122"/>
                <a:cs typeface="Petrona Bold" pitchFamily="34" charset="-120"/>
              </a:rPr>
              <a:t> </a:t>
            </a:r>
            <a:r>
              <a:rPr lang="en-US" sz="1917" b="1" dirty="0" err="1">
                <a:solidFill>
                  <a:srgbClr val="272525"/>
                </a:solidFill>
                <a:latin typeface="Petrona Bold" pitchFamily="34" charset="0"/>
                <a:ea typeface="Petrona Bold" pitchFamily="34" charset="-122"/>
                <a:cs typeface="Petrona Bold" pitchFamily="34" charset="-120"/>
              </a:rPr>
              <a:t>cáo</a:t>
            </a:r>
            <a:endParaRPr lang="en-US" sz="1917" dirty="0"/>
          </a:p>
        </p:txBody>
      </p:sp>
      <p:pic>
        <p:nvPicPr>
          <p:cNvPr id="13" name="Image 3" descr="preencoded.png"/>
          <p:cNvPicPr>
            <a:picLocks noChangeAspect="1"/>
          </p:cNvPicPr>
          <p:nvPr/>
        </p:nvPicPr>
        <p:blipFill>
          <a:blip r:embed="rId6"/>
          <a:stretch>
            <a:fillRect/>
          </a:stretch>
        </p:blipFill>
        <p:spPr>
          <a:xfrm>
            <a:off x="4193878" y="1768475"/>
            <a:ext cx="3804146" cy="3804146"/>
          </a:xfrm>
          <a:prstGeom prst="rect">
            <a:avLst/>
          </a:prstGeom>
        </p:spPr>
      </p:pic>
      <p:sp>
        <p:nvSpPr>
          <p:cNvPr id="14" name="Text 8"/>
          <p:cNvSpPr/>
          <p:nvPr/>
        </p:nvSpPr>
        <p:spPr>
          <a:xfrm>
            <a:off x="4942880" y="4247059"/>
            <a:ext cx="127298" cy="377924"/>
          </a:xfrm>
          <a:prstGeom prst="rect">
            <a:avLst/>
          </a:prstGeom>
          <a:noFill/>
          <a:ln/>
        </p:spPr>
        <p:txBody>
          <a:bodyPr wrap="none" lIns="0" tIns="0" rIns="0" bIns="0" rtlCol="0" anchor="t"/>
          <a:lstStyle/>
          <a:p>
            <a:pPr>
              <a:lnSpc>
                <a:spcPts val="2958"/>
              </a:lnSpc>
            </a:pPr>
            <a:r>
              <a:rPr lang="en-US" sz="1833" b="1" dirty="0">
                <a:solidFill>
                  <a:srgbClr val="272525"/>
                </a:solidFill>
                <a:latin typeface="Petrona Bold" pitchFamily="34" charset="0"/>
                <a:ea typeface="Petrona Bold" pitchFamily="34" charset="-122"/>
                <a:cs typeface="Petrona Bold" pitchFamily="34" charset="-120"/>
              </a:rPr>
              <a:t>4</a:t>
            </a:r>
            <a:endParaRPr lang="en-US" sz="1833" dirty="0"/>
          </a:p>
        </p:txBody>
      </p:sp>
      <p:sp>
        <p:nvSpPr>
          <p:cNvPr id="15" name="Text 9"/>
          <p:cNvSpPr/>
          <p:nvPr/>
        </p:nvSpPr>
        <p:spPr>
          <a:xfrm>
            <a:off x="661492" y="5785247"/>
            <a:ext cx="10869018"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ScyllaDB được ứng dụng rộng rãi trong phân tích dữ liệu lớn, thương mại điện tử, IoT, streaming và trò chơi.</a:t>
            </a:r>
            <a:endParaRPr lang="en-US" sz="145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2094408"/>
            <a:ext cx="4961831"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Scylladb là gì?</a:t>
            </a:r>
            <a:endParaRPr lang="en-US" sz="3875" dirty="0"/>
          </a:p>
        </p:txBody>
      </p:sp>
      <p:sp>
        <p:nvSpPr>
          <p:cNvPr id="3" name="Text 1"/>
          <p:cNvSpPr/>
          <p:nvPr/>
        </p:nvSpPr>
        <p:spPr>
          <a:xfrm>
            <a:off x="661492" y="3187105"/>
            <a:ext cx="3361928" cy="310058"/>
          </a:xfrm>
          <a:prstGeom prst="rect">
            <a:avLst/>
          </a:prstGeom>
          <a:noFill/>
          <a:ln/>
        </p:spPr>
        <p:txBody>
          <a:bodyPr wrap="none" lIns="0" tIns="0" rIns="0" bIns="0" rtlCol="0" anchor="t"/>
          <a:lstStyle/>
          <a:p>
            <a:pPr>
              <a:lnSpc>
                <a:spcPts val="2417"/>
              </a:lnSpc>
            </a:pPr>
            <a:r>
              <a:rPr lang="en-US" sz="1917" b="1" dirty="0">
                <a:solidFill>
                  <a:srgbClr val="000000"/>
                </a:solidFill>
                <a:latin typeface="Petrona Bold" pitchFamily="34" charset="0"/>
                <a:ea typeface="Petrona Bold" pitchFamily="34" charset="-122"/>
                <a:cs typeface="Petrona Bold" pitchFamily="34" charset="-120"/>
              </a:rPr>
              <a:t>Cơ sở dữ liệu phân tán NoSQL</a:t>
            </a:r>
            <a:endParaRPr lang="en-US" sz="1917" dirty="0"/>
          </a:p>
        </p:txBody>
      </p:sp>
      <p:sp>
        <p:nvSpPr>
          <p:cNvPr id="4" name="Text 2"/>
          <p:cNvSpPr/>
          <p:nvPr/>
        </p:nvSpPr>
        <p:spPr>
          <a:xfrm>
            <a:off x="661492" y="3686175"/>
            <a:ext cx="5203924" cy="90725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ScyllaDB là một hệ quản trị cơ sở dữ liệu NoSQL phân tán, được thiết kế để xử lý khối lượng dữ liệu lớn và lưu lượng truy cập cao.</a:t>
            </a:r>
            <a:endParaRPr lang="en-US" sz="1458" dirty="0"/>
          </a:p>
        </p:txBody>
      </p:sp>
      <p:sp>
        <p:nvSpPr>
          <p:cNvPr id="5" name="Text 3"/>
          <p:cNvSpPr/>
          <p:nvPr/>
        </p:nvSpPr>
        <p:spPr>
          <a:xfrm>
            <a:off x="6332934" y="3187105"/>
            <a:ext cx="4197747" cy="310058"/>
          </a:xfrm>
          <a:prstGeom prst="rect">
            <a:avLst/>
          </a:prstGeom>
          <a:noFill/>
          <a:ln/>
        </p:spPr>
        <p:txBody>
          <a:bodyPr wrap="none" lIns="0" tIns="0" rIns="0" bIns="0" rtlCol="0" anchor="t"/>
          <a:lstStyle/>
          <a:p>
            <a:pPr>
              <a:lnSpc>
                <a:spcPts val="2417"/>
              </a:lnSpc>
            </a:pPr>
            <a:r>
              <a:rPr lang="en-US" sz="1917" b="1" dirty="0">
                <a:solidFill>
                  <a:srgbClr val="000000"/>
                </a:solidFill>
                <a:latin typeface="Petrona Bold" pitchFamily="34" charset="0"/>
                <a:ea typeface="Petrona Bold" pitchFamily="34" charset="-122"/>
                <a:cs typeface="Petrona Bold" pitchFamily="34" charset="-120"/>
              </a:rPr>
              <a:t>Hiệu suất cao, tương thích Cassandra</a:t>
            </a:r>
            <a:endParaRPr lang="en-US" sz="1917" dirty="0"/>
          </a:p>
        </p:txBody>
      </p:sp>
      <p:sp>
        <p:nvSpPr>
          <p:cNvPr id="6" name="Text 4"/>
          <p:cNvSpPr/>
          <p:nvPr/>
        </p:nvSpPr>
        <p:spPr>
          <a:xfrm>
            <a:off x="6332935" y="3686175"/>
            <a:ext cx="5203924" cy="90725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Được viết bằng C++, ScyllaDB cung cấp hiệu suất cao hơn Cassandra, đồng thời hỗ trợ khả năng tương thích ngược.</a:t>
            </a:r>
            <a:endParaRPr lang="en-US" sz="145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179020" y="754956"/>
            <a:ext cx="4562178" cy="569119"/>
          </a:xfrm>
          <a:prstGeom prst="rect">
            <a:avLst/>
          </a:prstGeom>
          <a:noFill/>
          <a:ln/>
        </p:spPr>
        <p:txBody>
          <a:bodyPr wrap="none" lIns="0" tIns="0" rIns="0" bIns="0" rtlCol="0" anchor="t"/>
          <a:lstStyle/>
          <a:p>
            <a:pPr>
              <a:lnSpc>
                <a:spcPts val="4458"/>
              </a:lnSpc>
            </a:pPr>
            <a:r>
              <a:rPr lang="en-US" sz="3583" b="1" dirty="0">
                <a:solidFill>
                  <a:srgbClr val="000000"/>
                </a:solidFill>
                <a:latin typeface="Petrona Bold" pitchFamily="34" charset="0"/>
                <a:ea typeface="Petrona Bold" pitchFamily="34" charset="-122"/>
                <a:cs typeface="Petrona Bold" pitchFamily="34" charset="-120"/>
              </a:rPr>
              <a:t>Ưu điểm của ScyllaDB</a:t>
            </a:r>
            <a:endParaRPr lang="en-US" sz="3583" dirty="0"/>
          </a:p>
        </p:txBody>
      </p:sp>
      <p:sp>
        <p:nvSpPr>
          <p:cNvPr id="4" name="Shape 1"/>
          <p:cNvSpPr/>
          <p:nvPr/>
        </p:nvSpPr>
        <p:spPr>
          <a:xfrm>
            <a:off x="5179020" y="1779290"/>
            <a:ext cx="390228" cy="390228"/>
          </a:xfrm>
          <a:prstGeom prst="roundRect">
            <a:avLst>
              <a:gd name="adj" fmla="val 18668"/>
            </a:avLst>
          </a:prstGeom>
          <a:solidFill>
            <a:srgbClr val="CCEEFF"/>
          </a:solidFill>
          <a:ln w="7620">
            <a:solidFill>
              <a:srgbClr val="B2D4E5"/>
            </a:solidFill>
            <a:prstDash val="solid"/>
          </a:ln>
        </p:spPr>
        <p:txBody>
          <a:bodyPr/>
          <a:lstStyle/>
          <a:p>
            <a:endParaRPr lang="en-US" sz="1500"/>
          </a:p>
        </p:txBody>
      </p:sp>
      <p:sp>
        <p:nvSpPr>
          <p:cNvPr id="5" name="Text 2"/>
          <p:cNvSpPr/>
          <p:nvPr/>
        </p:nvSpPr>
        <p:spPr>
          <a:xfrm>
            <a:off x="5315644" y="1837830"/>
            <a:ext cx="116880" cy="273149"/>
          </a:xfrm>
          <a:prstGeom prst="rect">
            <a:avLst/>
          </a:prstGeom>
          <a:noFill/>
          <a:ln/>
        </p:spPr>
        <p:txBody>
          <a:bodyPr wrap="none" lIns="0" tIns="0" rIns="0" bIns="0" rtlCol="0" anchor="t"/>
          <a:lstStyle/>
          <a:p>
            <a:pPr algn="ctr">
              <a:lnSpc>
                <a:spcPts val="2125"/>
              </a:lnSpc>
            </a:pPr>
            <a:r>
              <a:rPr lang="en-US" sz="2125" b="1" dirty="0">
                <a:solidFill>
                  <a:srgbClr val="272525"/>
                </a:solidFill>
                <a:latin typeface="Petrona Bold" pitchFamily="34" charset="0"/>
                <a:ea typeface="Petrona Bold" pitchFamily="34" charset="-122"/>
                <a:cs typeface="Petrona Bold" pitchFamily="34" charset="-120"/>
              </a:rPr>
              <a:t>1</a:t>
            </a:r>
            <a:endParaRPr lang="en-US" sz="2125" dirty="0"/>
          </a:p>
        </p:txBody>
      </p:sp>
      <p:sp>
        <p:nvSpPr>
          <p:cNvPr id="6" name="Text 3"/>
          <p:cNvSpPr/>
          <p:nvPr/>
        </p:nvSpPr>
        <p:spPr>
          <a:xfrm>
            <a:off x="5742682" y="1779290"/>
            <a:ext cx="2276376" cy="284460"/>
          </a:xfrm>
          <a:prstGeom prst="rect">
            <a:avLst/>
          </a:prstGeom>
          <a:noFill/>
          <a:ln/>
        </p:spPr>
        <p:txBody>
          <a:bodyPr wrap="none" lIns="0" tIns="0" rIns="0" bIns="0" rtlCol="0" anchor="t"/>
          <a:lstStyle/>
          <a:p>
            <a:pPr>
              <a:lnSpc>
                <a:spcPts val="2208"/>
              </a:lnSpc>
            </a:pPr>
            <a:r>
              <a:rPr lang="en-US" sz="1792" b="1" dirty="0">
                <a:solidFill>
                  <a:srgbClr val="272525"/>
                </a:solidFill>
                <a:latin typeface="Petrona Bold" pitchFamily="34" charset="0"/>
                <a:ea typeface="Petrona Bold" pitchFamily="34" charset="-122"/>
                <a:cs typeface="Petrona Bold" pitchFamily="34" charset="-120"/>
              </a:rPr>
              <a:t>Hiệu suất cao</a:t>
            </a:r>
            <a:endParaRPr lang="en-US" sz="1792" dirty="0"/>
          </a:p>
        </p:txBody>
      </p:sp>
      <p:sp>
        <p:nvSpPr>
          <p:cNvPr id="7" name="Text 4"/>
          <p:cNvSpPr/>
          <p:nvPr/>
        </p:nvSpPr>
        <p:spPr>
          <a:xfrm>
            <a:off x="5742682" y="2167732"/>
            <a:ext cx="5842298" cy="554832"/>
          </a:xfrm>
          <a:prstGeom prst="rect">
            <a:avLst/>
          </a:prstGeom>
          <a:noFill/>
          <a:ln/>
        </p:spPr>
        <p:txBody>
          <a:bodyPr wrap="square" lIns="0" tIns="0" rIns="0" bIns="0" rtlCol="0" anchor="t"/>
          <a:lstStyle/>
          <a:p>
            <a:pPr>
              <a:lnSpc>
                <a:spcPts val="2167"/>
              </a:lnSpc>
            </a:pPr>
            <a:r>
              <a:rPr lang="en-US" sz="1333" dirty="0">
                <a:solidFill>
                  <a:srgbClr val="272525"/>
                </a:solidFill>
                <a:latin typeface="Inter" pitchFamily="34" charset="0"/>
                <a:ea typeface="Inter" pitchFamily="34" charset="-122"/>
                <a:cs typeface="Inter" pitchFamily="34" charset="-120"/>
              </a:rPr>
              <a:t>ScyllaDB được tối ưu hóa cho hiệu suất cao, xử lý hàng triệu yêu cầu mỗi giây.</a:t>
            </a:r>
            <a:endParaRPr lang="en-US" sz="1333" dirty="0"/>
          </a:p>
        </p:txBody>
      </p:sp>
      <p:sp>
        <p:nvSpPr>
          <p:cNvPr id="8" name="Shape 5"/>
          <p:cNvSpPr/>
          <p:nvPr/>
        </p:nvSpPr>
        <p:spPr>
          <a:xfrm>
            <a:off x="5179020" y="3091061"/>
            <a:ext cx="390228" cy="390228"/>
          </a:xfrm>
          <a:prstGeom prst="roundRect">
            <a:avLst>
              <a:gd name="adj" fmla="val 18668"/>
            </a:avLst>
          </a:prstGeom>
          <a:solidFill>
            <a:srgbClr val="CCEEFF"/>
          </a:solidFill>
          <a:ln w="7620">
            <a:solidFill>
              <a:srgbClr val="B2D4E5"/>
            </a:solidFill>
            <a:prstDash val="solid"/>
          </a:ln>
        </p:spPr>
        <p:txBody>
          <a:bodyPr/>
          <a:lstStyle/>
          <a:p>
            <a:endParaRPr lang="en-US" sz="1500"/>
          </a:p>
        </p:txBody>
      </p:sp>
      <p:sp>
        <p:nvSpPr>
          <p:cNvPr id="9" name="Text 6"/>
          <p:cNvSpPr/>
          <p:nvPr/>
        </p:nvSpPr>
        <p:spPr>
          <a:xfrm>
            <a:off x="5296694" y="3149601"/>
            <a:ext cx="154881" cy="273149"/>
          </a:xfrm>
          <a:prstGeom prst="rect">
            <a:avLst/>
          </a:prstGeom>
          <a:noFill/>
          <a:ln/>
        </p:spPr>
        <p:txBody>
          <a:bodyPr wrap="none" lIns="0" tIns="0" rIns="0" bIns="0" rtlCol="0" anchor="t"/>
          <a:lstStyle/>
          <a:p>
            <a:pPr algn="ctr">
              <a:lnSpc>
                <a:spcPts val="2125"/>
              </a:lnSpc>
            </a:pPr>
            <a:r>
              <a:rPr lang="en-US" sz="2125" b="1" dirty="0">
                <a:solidFill>
                  <a:srgbClr val="272525"/>
                </a:solidFill>
                <a:latin typeface="Petrona Bold" pitchFamily="34" charset="0"/>
                <a:ea typeface="Petrona Bold" pitchFamily="34" charset="-122"/>
                <a:cs typeface="Petrona Bold" pitchFamily="34" charset="-120"/>
              </a:rPr>
              <a:t>2</a:t>
            </a:r>
            <a:endParaRPr lang="en-US" sz="2125" dirty="0"/>
          </a:p>
        </p:txBody>
      </p:sp>
      <p:sp>
        <p:nvSpPr>
          <p:cNvPr id="10" name="Text 7"/>
          <p:cNvSpPr/>
          <p:nvPr/>
        </p:nvSpPr>
        <p:spPr>
          <a:xfrm>
            <a:off x="5742682" y="3091061"/>
            <a:ext cx="2276376" cy="284460"/>
          </a:xfrm>
          <a:prstGeom prst="rect">
            <a:avLst/>
          </a:prstGeom>
          <a:noFill/>
          <a:ln/>
        </p:spPr>
        <p:txBody>
          <a:bodyPr wrap="none" lIns="0" tIns="0" rIns="0" bIns="0" rtlCol="0" anchor="t"/>
          <a:lstStyle/>
          <a:p>
            <a:pPr>
              <a:lnSpc>
                <a:spcPts val="2208"/>
              </a:lnSpc>
            </a:pPr>
            <a:r>
              <a:rPr lang="en-US" sz="1792" b="1" dirty="0">
                <a:solidFill>
                  <a:srgbClr val="272525"/>
                </a:solidFill>
                <a:latin typeface="Petrona Bold" pitchFamily="34" charset="0"/>
                <a:ea typeface="Petrona Bold" pitchFamily="34" charset="-122"/>
                <a:cs typeface="Petrona Bold" pitchFamily="34" charset="-120"/>
              </a:rPr>
              <a:t>Mở rộng ngang</a:t>
            </a:r>
            <a:endParaRPr lang="en-US" sz="1792" dirty="0"/>
          </a:p>
        </p:txBody>
      </p:sp>
      <p:sp>
        <p:nvSpPr>
          <p:cNvPr id="11" name="Text 8"/>
          <p:cNvSpPr/>
          <p:nvPr/>
        </p:nvSpPr>
        <p:spPr>
          <a:xfrm>
            <a:off x="5742682" y="3479502"/>
            <a:ext cx="5842298" cy="554832"/>
          </a:xfrm>
          <a:prstGeom prst="rect">
            <a:avLst/>
          </a:prstGeom>
          <a:noFill/>
          <a:ln/>
        </p:spPr>
        <p:txBody>
          <a:bodyPr wrap="square" lIns="0" tIns="0" rIns="0" bIns="0" rtlCol="0" anchor="t"/>
          <a:lstStyle/>
          <a:p>
            <a:pPr>
              <a:lnSpc>
                <a:spcPts val="2167"/>
              </a:lnSpc>
            </a:pPr>
            <a:r>
              <a:rPr lang="en-US" sz="1333" dirty="0">
                <a:solidFill>
                  <a:srgbClr val="272525"/>
                </a:solidFill>
                <a:latin typeface="Inter" pitchFamily="34" charset="0"/>
                <a:ea typeface="Inter" pitchFamily="34" charset="-122"/>
                <a:cs typeface="Inter" pitchFamily="34" charset="-120"/>
              </a:rPr>
              <a:t>ScyllaDB có khả năng mở rộng ngang, thêm nút mới để tăng sức mạnh xử lý.</a:t>
            </a:r>
            <a:endParaRPr lang="en-US" sz="1333" dirty="0"/>
          </a:p>
        </p:txBody>
      </p:sp>
      <p:sp>
        <p:nvSpPr>
          <p:cNvPr id="12" name="Shape 9"/>
          <p:cNvSpPr/>
          <p:nvPr/>
        </p:nvSpPr>
        <p:spPr>
          <a:xfrm>
            <a:off x="5179020" y="4402832"/>
            <a:ext cx="390228" cy="390228"/>
          </a:xfrm>
          <a:prstGeom prst="roundRect">
            <a:avLst>
              <a:gd name="adj" fmla="val 18668"/>
            </a:avLst>
          </a:prstGeom>
          <a:solidFill>
            <a:srgbClr val="CCEEFF"/>
          </a:solidFill>
          <a:ln w="7620">
            <a:solidFill>
              <a:srgbClr val="B2D4E5"/>
            </a:solidFill>
            <a:prstDash val="solid"/>
          </a:ln>
        </p:spPr>
        <p:txBody>
          <a:bodyPr/>
          <a:lstStyle/>
          <a:p>
            <a:endParaRPr lang="en-US" sz="1500"/>
          </a:p>
        </p:txBody>
      </p:sp>
      <p:sp>
        <p:nvSpPr>
          <p:cNvPr id="13" name="Text 10"/>
          <p:cNvSpPr/>
          <p:nvPr/>
        </p:nvSpPr>
        <p:spPr>
          <a:xfrm>
            <a:off x="5296794" y="4461371"/>
            <a:ext cx="154583" cy="273149"/>
          </a:xfrm>
          <a:prstGeom prst="rect">
            <a:avLst/>
          </a:prstGeom>
          <a:noFill/>
          <a:ln/>
        </p:spPr>
        <p:txBody>
          <a:bodyPr wrap="none" lIns="0" tIns="0" rIns="0" bIns="0" rtlCol="0" anchor="t"/>
          <a:lstStyle/>
          <a:p>
            <a:pPr algn="ctr">
              <a:lnSpc>
                <a:spcPts val="2125"/>
              </a:lnSpc>
            </a:pPr>
            <a:r>
              <a:rPr lang="en-US" sz="2125" b="1" dirty="0">
                <a:solidFill>
                  <a:srgbClr val="272525"/>
                </a:solidFill>
                <a:latin typeface="Petrona Bold" pitchFamily="34" charset="0"/>
                <a:ea typeface="Petrona Bold" pitchFamily="34" charset="-122"/>
                <a:cs typeface="Petrona Bold" pitchFamily="34" charset="-120"/>
              </a:rPr>
              <a:t>3</a:t>
            </a:r>
            <a:endParaRPr lang="en-US" sz="2125" dirty="0"/>
          </a:p>
        </p:txBody>
      </p:sp>
      <p:sp>
        <p:nvSpPr>
          <p:cNvPr id="14" name="Text 11"/>
          <p:cNvSpPr/>
          <p:nvPr/>
        </p:nvSpPr>
        <p:spPr>
          <a:xfrm>
            <a:off x="5742682" y="4402832"/>
            <a:ext cx="4257179" cy="284460"/>
          </a:xfrm>
          <a:prstGeom prst="rect">
            <a:avLst/>
          </a:prstGeom>
          <a:noFill/>
          <a:ln/>
        </p:spPr>
        <p:txBody>
          <a:bodyPr wrap="none" lIns="0" tIns="0" rIns="0" bIns="0" rtlCol="0" anchor="t"/>
          <a:lstStyle/>
          <a:p>
            <a:pPr>
              <a:lnSpc>
                <a:spcPts val="2208"/>
              </a:lnSpc>
            </a:pPr>
            <a:r>
              <a:rPr lang="en-US" sz="1792" b="1" dirty="0">
                <a:solidFill>
                  <a:srgbClr val="272525"/>
                </a:solidFill>
                <a:latin typeface="Petrona Bold" pitchFamily="34" charset="0"/>
                <a:ea typeface="Petrona Bold" pitchFamily="34" charset="-122"/>
                <a:cs typeface="Petrona Bold" pitchFamily="34" charset="-120"/>
              </a:rPr>
              <a:t>Kiến trúc không có single point of failure</a:t>
            </a:r>
            <a:endParaRPr lang="en-US" sz="1792" dirty="0"/>
          </a:p>
        </p:txBody>
      </p:sp>
      <p:sp>
        <p:nvSpPr>
          <p:cNvPr id="15" name="Text 12"/>
          <p:cNvSpPr/>
          <p:nvPr/>
        </p:nvSpPr>
        <p:spPr>
          <a:xfrm>
            <a:off x="5742682" y="4791274"/>
            <a:ext cx="5842298" cy="277416"/>
          </a:xfrm>
          <a:prstGeom prst="rect">
            <a:avLst/>
          </a:prstGeom>
          <a:noFill/>
          <a:ln/>
        </p:spPr>
        <p:txBody>
          <a:bodyPr wrap="none" lIns="0" tIns="0" rIns="0" bIns="0" rtlCol="0" anchor="t"/>
          <a:lstStyle/>
          <a:p>
            <a:pPr>
              <a:lnSpc>
                <a:spcPts val="2167"/>
              </a:lnSpc>
            </a:pPr>
            <a:r>
              <a:rPr lang="en-US" sz="1333" dirty="0">
                <a:solidFill>
                  <a:srgbClr val="272525"/>
                </a:solidFill>
                <a:latin typeface="Inter" pitchFamily="34" charset="0"/>
                <a:ea typeface="Inter" pitchFamily="34" charset="-122"/>
                <a:cs typeface="Inter" pitchFamily="34" charset="-120"/>
              </a:rPr>
              <a:t>ScyllaDB có kiến trúc phân tán, giảm thiểu rủi ro gián đoạn hoạt động.</a:t>
            </a:r>
            <a:endParaRPr lang="en-US" sz="1333" dirty="0"/>
          </a:p>
        </p:txBody>
      </p:sp>
      <p:sp>
        <p:nvSpPr>
          <p:cNvPr id="16" name="Shape 13"/>
          <p:cNvSpPr/>
          <p:nvPr/>
        </p:nvSpPr>
        <p:spPr>
          <a:xfrm>
            <a:off x="5179020" y="5437188"/>
            <a:ext cx="390228" cy="390228"/>
          </a:xfrm>
          <a:prstGeom prst="roundRect">
            <a:avLst>
              <a:gd name="adj" fmla="val 18668"/>
            </a:avLst>
          </a:prstGeom>
          <a:solidFill>
            <a:srgbClr val="CCEEFF"/>
          </a:solidFill>
          <a:ln w="7620">
            <a:solidFill>
              <a:srgbClr val="B2D4E5"/>
            </a:solidFill>
            <a:prstDash val="solid"/>
          </a:ln>
        </p:spPr>
        <p:txBody>
          <a:bodyPr/>
          <a:lstStyle/>
          <a:p>
            <a:endParaRPr lang="en-US" sz="1500"/>
          </a:p>
        </p:txBody>
      </p:sp>
      <p:sp>
        <p:nvSpPr>
          <p:cNvPr id="17" name="Text 14"/>
          <p:cNvSpPr/>
          <p:nvPr/>
        </p:nvSpPr>
        <p:spPr>
          <a:xfrm>
            <a:off x="5300465" y="5495727"/>
            <a:ext cx="147241" cy="273149"/>
          </a:xfrm>
          <a:prstGeom prst="rect">
            <a:avLst/>
          </a:prstGeom>
          <a:noFill/>
          <a:ln/>
        </p:spPr>
        <p:txBody>
          <a:bodyPr wrap="none" lIns="0" tIns="0" rIns="0" bIns="0" rtlCol="0" anchor="t"/>
          <a:lstStyle/>
          <a:p>
            <a:pPr algn="ctr">
              <a:lnSpc>
                <a:spcPts val="2125"/>
              </a:lnSpc>
            </a:pPr>
            <a:r>
              <a:rPr lang="en-US" sz="2125" b="1" dirty="0">
                <a:solidFill>
                  <a:srgbClr val="272525"/>
                </a:solidFill>
                <a:latin typeface="Petrona Bold" pitchFamily="34" charset="0"/>
                <a:ea typeface="Petrona Bold" pitchFamily="34" charset="-122"/>
                <a:cs typeface="Petrona Bold" pitchFamily="34" charset="-120"/>
              </a:rPr>
              <a:t>4</a:t>
            </a:r>
            <a:endParaRPr lang="en-US" sz="2125" dirty="0"/>
          </a:p>
        </p:txBody>
      </p:sp>
      <p:sp>
        <p:nvSpPr>
          <p:cNvPr id="18" name="Text 15"/>
          <p:cNvSpPr/>
          <p:nvPr/>
        </p:nvSpPr>
        <p:spPr>
          <a:xfrm>
            <a:off x="5742682" y="5437188"/>
            <a:ext cx="2769294" cy="284460"/>
          </a:xfrm>
          <a:prstGeom prst="rect">
            <a:avLst/>
          </a:prstGeom>
          <a:noFill/>
          <a:ln/>
        </p:spPr>
        <p:txBody>
          <a:bodyPr wrap="none" lIns="0" tIns="0" rIns="0" bIns="0" rtlCol="0" anchor="t"/>
          <a:lstStyle/>
          <a:p>
            <a:pPr>
              <a:lnSpc>
                <a:spcPts val="2208"/>
              </a:lnSpc>
            </a:pPr>
            <a:r>
              <a:rPr lang="en-US" sz="1792" b="1" dirty="0">
                <a:solidFill>
                  <a:srgbClr val="272525"/>
                </a:solidFill>
                <a:latin typeface="Petrona Bold" pitchFamily="34" charset="0"/>
                <a:ea typeface="Petrona Bold" pitchFamily="34" charset="-122"/>
                <a:cs typeface="Petrona Bold" pitchFamily="34" charset="-120"/>
              </a:rPr>
              <a:t>Tương thích với Cassandra</a:t>
            </a:r>
            <a:endParaRPr lang="en-US" sz="1792" dirty="0"/>
          </a:p>
        </p:txBody>
      </p:sp>
      <p:sp>
        <p:nvSpPr>
          <p:cNvPr id="19" name="Text 16"/>
          <p:cNvSpPr/>
          <p:nvPr/>
        </p:nvSpPr>
        <p:spPr>
          <a:xfrm>
            <a:off x="5742682" y="5825630"/>
            <a:ext cx="5842298" cy="277416"/>
          </a:xfrm>
          <a:prstGeom prst="rect">
            <a:avLst/>
          </a:prstGeom>
          <a:noFill/>
          <a:ln/>
        </p:spPr>
        <p:txBody>
          <a:bodyPr wrap="none" lIns="0" tIns="0" rIns="0" bIns="0" rtlCol="0" anchor="t"/>
          <a:lstStyle/>
          <a:p>
            <a:pPr>
              <a:lnSpc>
                <a:spcPts val="2167"/>
              </a:lnSpc>
            </a:pPr>
            <a:r>
              <a:rPr lang="en-US" sz="1333" dirty="0">
                <a:solidFill>
                  <a:srgbClr val="272525"/>
                </a:solidFill>
                <a:latin typeface="Inter" pitchFamily="34" charset="0"/>
                <a:ea typeface="Inter" pitchFamily="34" charset="-122"/>
                <a:cs typeface="Inter" pitchFamily="34" charset="-120"/>
              </a:rPr>
              <a:t>ScyllaDB tương thích với Apache Cassandra, giúp dễ dàng chuyển đổi.</a:t>
            </a:r>
            <a:endParaRPr lang="en-US" sz="133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2245618"/>
            <a:ext cx="5143500"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Kiến trúc của ScyllaDB</a:t>
            </a:r>
            <a:endParaRPr lang="en-US" sz="3875" dirty="0"/>
          </a:p>
        </p:txBody>
      </p:sp>
      <p:sp>
        <p:nvSpPr>
          <p:cNvPr id="3" name="Text 1"/>
          <p:cNvSpPr/>
          <p:nvPr/>
        </p:nvSpPr>
        <p:spPr>
          <a:xfrm>
            <a:off x="661492" y="3338314"/>
            <a:ext cx="2480866" cy="310058"/>
          </a:xfrm>
          <a:prstGeom prst="rect">
            <a:avLst/>
          </a:prstGeom>
          <a:noFill/>
          <a:ln/>
        </p:spPr>
        <p:txBody>
          <a:bodyPr wrap="none" lIns="0" tIns="0" rIns="0" bIns="0" rtlCol="0" anchor="t"/>
          <a:lstStyle/>
          <a:p>
            <a:pPr>
              <a:lnSpc>
                <a:spcPts val="2417"/>
              </a:lnSpc>
            </a:pPr>
            <a:r>
              <a:rPr lang="en-US" sz="1917" b="1" dirty="0">
                <a:solidFill>
                  <a:srgbClr val="000000"/>
                </a:solidFill>
                <a:latin typeface="Petrona Bold" pitchFamily="34" charset="0"/>
                <a:ea typeface="Petrona Bold" pitchFamily="34" charset="-122"/>
                <a:cs typeface="Petrona Bold" pitchFamily="34" charset="-120"/>
              </a:rPr>
              <a:t>Kiến trúc vòng</a:t>
            </a:r>
            <a:endParaRPr lang="en-US" sz="1917" dirty="0"/>
          </a:p>
        </p:txBody>
      </p:sp>
      <p:sp>
        <p:nvSpPr>
          <p:cNvPr id="4" name="Text 2"/>
          <p:cNvSpPr/>
          <p:nvPr/>
        </p:nvSpPr>
        <p:spPr>
          <a:xfrm>
            <a:off x="661492" y="3837384"/>
            <a:ext cx="5203924"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Các nút ScyllaDB được kết nối theo hình vòng, cho phép dữ liệu được phân bổ đồng đều.</a:t>
            </a:r>
            <a:endParaRPr lang="en-US" sz="1458" dirty="0"/>
          </a:p>
        </p:txBody>
      </p:sp>
      <p:sp>
        <p:nvSpPr>
          <p:cNvPr id="5" name="Text 3"/>
          <p:cNvSpPr/>
          <p:nvPr/>
        </p:nvSpPr>
        <p:spPr>
          <a:xfrm>
            <a:off x="6332935" y="3338314"/>
            <a:ext cx="2480866" cy="310058"/>
          </a:xfrm>
          <a:prstGeom prst="rect">
            <a:avLst/>
          </a:prstGeom>
          <a:noFill/>
          <a:ln/>
        </p:spPr>
        <p:txBody>
          <a:bodyPr wrap="none" lIns="0" tIns="0" rIns="0" bIns="0" rtlCol="0" anchor="t"/>
          <a:lstStyle/>
          <a:p>
            <a:pPr>
              <a:lnSpc>
                <a:spcPts val="2417"/>
              </a:lnSpc>
            </a:pPr>
            <a:r>
              <a:rPr lang="en-US" sz="1917" b="1" dirty="0">
                <a:solidFill>
                  <a:srgbClr val="000000"/>
                </a:solidFill>
                <a:latin typeface="Petrona Bold" pitchFamily="34" charset="0"/>
                <a:ea typeface="Petrona Bold" pitchFamily="34" charset="-122"/>
                <a:cs typeface="Petrona Bold" pitchFamily="34" charset="-120"/>
              </a:rPr>
              <a:t>Shard per core</a:t>
            </a:r>
            <a:endParaRPr lang="en-US" sz="1917" dirty="0"/>
          </a:p>
        </p:txBody>
      </p:sp>
      <p:sp>
        <p:nvSpPr>
          <p:cNvPr id="6" name="Text 4"/>
          <p:cNvSpPr/>
          <p:nvPr/>
        </p:nvSpPr>
        <p:spPr>
          <a:xfrm>
            <a:off x="6332935" y="3837384"/>
            <a:ext cx="5203924"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Mỗi lõi CPU được liên kết với bộ nhớ đệm, memtable và sstable riêng biệt, tối ưu hóa hiệu suất.</a:t>
            </a:r>
            <a:endParaRPr lang="en-US" sz="145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988517"/>
            <a:ext cx="4961831"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Kiến trúc vòng</a:t>
            </a:r>
            <a:endParaRPr lang="en-US" sz="3875" dirty="0"/>
          </a:p>
        </p:txBody>
      </p:sp>
      <p:sp>
        <p:nvSpPr>
          <p:cNvPr id="4" name="Text 1"/>
          <p:cNvSpPr/>
          <p:nvPr/>
        </p:nvSpPr>
        <p:spPr>
          <a:xfrm>
            <a:off x="661492" y="5143500"/>
            <a:ext cx="2962473"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Phân tán dữ liệu đồng đều</a:t>
            </a:r>
            <a:endParaRPr lang="en-US" sz="1917" dirty="0"/>
          </a:p>
        </p:txBody>
      </p:sp>
      <p:sp>
        <p:nvSpPr>
          <p:cNvPr id="5" name="Text 2"/>
          <p:cNvSpPr/>
          <p:nvPr/>
        </p:nvSpPr>
        <p:spPr>
          <a:xfrm>
            <a:off x="661492" y="5566966"/>
            <a:ext cx="10869018"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Dữ liệu được phân bố đồng đều trên các nút, đảm bảo khả năng mở rộng và khả dụng cao.</a:t>
            </a:r>
            <a:endParaRPr lang="en-US" sz="1458" dirty="0"/>
          </a:p>
        </p:txBody>
      </p:sp>
      <p:pic>
        <p:nvPicPr>
          <p:cNvPr id="6" name="Picture 5">
            <a:extLst>
              <a:ext uri="{FF2B5EF4-FFF2-40B4-BE49-F238E27FC236}">
                <a16:creationId xmlns:a16="http://schemas.microsoft.com/office/drawing/2014/main" id="{E9D8B468-3AA0-CDC1-84E0-812E15654CE4}"/>
              </a:ext>
            </a:extLst>
          </p:cNvPr>
          <p:cNvPicPr>
            <a:picLocks noChangeAspect="1"/>
          </p:cNvPicPr>
          <p:nvPr/>
        </p:nvPicPr>
        <p:blipFill>
          <a:blip r:embed="rId3"/>
          <a:stretch>
            <a:fillRect/>
          </a:stretch>
        </p:blipFill>
        <p:spPr>
          <a:xfrm>
            <a:off x="2443616" y="1821656"/>
            <a:ext cx="6651625" cy="28971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09501" y="919984"/>
            <a:ext cx="4961831"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Shard per core</a:t>
            </a:r>
            <a:endParaRPr lang="en-US" sz="3875" dirty="0"/>
          </a:p>
        </p:txBody>
      </p:sp>
      <p:pic>
        <p:nvPicPr>
          <p:cNvPr id="4" name="Image 1" descr="preencoded.png"/>
          <p:cNvPicPr>
            <a:picLocks noChangeAspect="1"/>
          </p:cNvPicPr>
          <p:nvPr/>
        </p:nvPicPr>
        <p:blipFill>
          <a:blip r:embed="rId3"/>
          <a:stretch>
            <a:fillRect/>
          </a:stretch>
        </p:blipFill>
        <p:spPr>
          <a:xfrm>
            <a:off x="5894983" y="2900313"/>
            <a:ext cx="472480" cy="472480"/>
          </a:xfrm>
          <a:prstGeom prst="rect">
            <a:avLst/>
          </a:prstGeom>
        </p:spPr>
      </p:pic>
      <p:sp>
        <p:nvSpPr>
          <p:cNvPr id="5" name="Text 1"/>
          <p:cNvSpPr/>
          <p:nvPr/>
        </p:nvSpPr>
        <p:spPr>
          <a:xfrm>
            <a:off x="5894984" y="3561804"/>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Mỗi lõi CPU</a:t>
            </a:r>
            <a:endParaRPr lang="en-US" sz="1917" dirty="0"/>
          </a:p>
        </p:txBody>
      </p:sp>
      <p:sp>
        <p:nvSpPr>
          <p:cNvPr id="6" name="Text 2"/>
          <p:cNvSpPr/>
          <p:nvPr/>
        </p:nvSpPr>
        <p:spPr>
          <a:xfrm>
            <a:off x="5894983" y="3985270"/>
            <a:ext cx="3006725" cy="90725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ScyllaDB gán mỗi lõi CPU cho một shard, cho phép xử lý song song tối ưu.</a:t>
            </a:r>
            <a:endParaRPr lang="en-US" sz="1458" dirty="0"/>
          </a:p>
        </p:txBody>
      </p:sp>
      <p:pic>
        <p:nvPicPr>
          <p:cNvPr id="7" name="Image 2" descr="preencoded.png"/>
          <p:cNvPicPr>
            <a:picLocks noChangeAspect="1"/>
          </p:cNvPicPr>
          <p:nvPr/>
        </p:nvPicPr>
        <p:blipFill>
          <a:blip r:embed="rId4"/>
          <a:stretch>
            <a:fillRect/>
          </a:stretch>
        </p:blipFill>
        <p:spPr>
          <a:xfrm>
            <a:off x="9185176" y="2900313"/>
            <a:ext cx="472480" cy="472480"/>
          </a:xfrm>
          <a:prstGeom prst="rect">
            <a:avLst/>
          </a:prstGeom>
        </p:spPr>
      </p:pic>
      <p:sp>
        <p:nvSpPr>
          <p:cNvPr id="8" name="Text 3"/>
          <p:cNvSpPr/>
          <p:nvPr/>
        </p:nvSpPr>
        <p:spPr>
          <a:xfrm>
            <a:off x="9185176" y="3561804"/>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Bộ nhớ đệm độc lập</a:t>
            </a:r>
            <a:endParaRPr lang="en-US" sz="1917" dirty="0"/>
          </a:p>
        </p:txBody>
      </p:sp>
      <p:sp>
        <p:nvSpPr>
          <p:cNvPr id="9" name="Text 4"/>
          <p:cNvSpPr/>
          <p:nvPr/>
        </p:nvSpPr>
        <p:spPr>
          <a:xfrm>
            <a:off x="9185176" y="3985270"/>
            <a:ext cx="3006824"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Mỗi shard có bộ nhớ đệm riêng, tăng tốc độ truy xuất dữ liệu.</a:t>
            </a:r>
            <a:endParaRPr lang="en-US" sz="1458" dirty="0"/>
          </a:p>
        </p:txBody>
      </p:sp>
      <p:pic>
        <p:nvPicPr>
          <p:cNvPr id="10" name="Picture 9">
            <a:extLst>
              <a:ext uri="{FF2B5EF4-FFF2-40B4-BE49-F238E27FC236}">
                <a16:creationId xmlns:a16="http://schemas.microsoft.com/office/drawing/2014/main" id="{F05D23C7-2999-4F46-11AD-311A0661F2D0}"/>
              </a:ext>
            </a:extLst>
          </p:cNvPr>
          <p:cNvPicPr>
            <a:picLocks noChangeAspect="1"/>
          </p:cNvPicPr>
          <p:nvPr/>
        </p:nvPicPr>
        <p:blipFill>
          <a:blip r:embed="rId5"/>
          <a:stretch>
            <a:fillRect/>
          </a:stretch>
        </p:blipFill>
        <p:spPr>
          <a:xfrm>
            <a:off x="0" y="2728951"/>
            <a:ext cx="5414933" cy="288444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8D1EE-55D7-67D7-A7F3-34FC2841F7E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01B359D-96B8-57CB-3E3D-22A8FA9BE45E}"/>
              </a:ext>
            </a:extLst>
          </p:cNvPr>
          <p:cNvPicPr>
            <a:picLocks noChangeAspect="1"/>
          </p:cNvPicPr>
          <p:nvPr/>
        </p:nvPicPr>
        <p:blipFill>
          <a:blip r:embed="rId3"/>
          <a:srcRect b="1631"/>
          <a:stretch/>
        </p:blipFill>
        <p:spPr>
          <a:xfrm>
            <a:off x="6997700" y="2528306"/>
            <a:ext cx="4683760" cy="3858663"/>
          </a:xfrm>
          <a:prstGeom prst="rect">
            <a:avLst/>
          </a:prstGeom>
        </p:spPr>
      </p:pic>
      <p:pic>
        <p:nvPicPr>
          <p:cNvPr id="8" name="Picture 7">
            <a:extLst>
              <a:ext uri="{FF2B5EF4-FFF2-40B4-BE49-F238E27FC236}">
                <a16:creationId xmlns:a16="http://schemas.microsoft.com/office/drawing/2014/main" id="{7CDC0C10-B5BA-42F3-4E2A-D63096821495}"/>
              </a:ext>
            </a:extLst>
          </p:cNvPr>
          <p:cNvPicPr>
            <a:picLocks noChangeAspect="1"/>
          </p:cNvPicPr>
          <p:nvPr/>
        </p:nvPicPr>
        <p:blipFill>
          <a:blip r:embed="rId4"/>
          <a:srcRect r="23623" b="-2"/>
          <a:stretch/>
        </p:blipFill>
        <p:spPr>
          <a:xfrm>
            <a:off x="733265" y="2628900"/>
            <a:ext cx="4555903" cy="3758070"/>
          </a:xfrm>
          <a:prstGeom prst="rect">
            <a:avLst/>
          </a:prstGeom>
        </p:spPr>
      </p:pic>
      <p:sp>
        <p:nvSpPr>
          <p:cNvPr id="10" name="Content Placeholder 2">
            <a:extLst>
              <a:ext uri="{FF2B5EF4-FFF2-40B4-BE49-F238E27FC236}">
                <a16:creationId xmlns:a16="http://schemas.microsoft.com/office/drawing/2014/main" id="{BA503326-7D34-3A7A-1126-03CE52495D58}"/>
              </a:ext>
            </a:extLst>
          </p:cNvPr>
          <p:cNvSpPr txBox="1">
            <a:spLocks/>
          </p:cNvSpPr>
          <p:nvPr/>
        </p:nvSpPr>
        <p:spPr>
          <a:xfrm>
            <a:off x="510540" y="1844040"/>
            <a:ext cx="3825240" cy="3413760"/>
          </a:xfrm>
          <a:prstGeom prst="rect">
            <a:avLst/>
          </a:prstGeom>
        </p:spPr>
        <p:txBody>
          <a:bodyPr vert="horz" lIns="76200" tIns="38100" rIns="76200" bIns="3810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br>
              <a:rPr lang="en-US" sz="1500"/>
            </a:br>
            <a:endParaRPr lang="en-US" sz="1500" dirty="0"/>
          </a:p>
        </p:txBody>
      </p:sp>
      <p:sp>
        <p:nvSpPr>
          <p:cNvPr id="11" name="Text 0">
            <a:extLst>
              <a:ext uri="{FF2B5EF4-FFF2-40B4-BE49-F238E27FC236}">
                <a16:creationId xmlns:a16="http://schemas.microsoft.com/office/drawing/2014/main" id="{5AA86E99-D637-8631-3534-3BE87238FA3A}"/>
              </a:ext>
            </a:extLst>
          </p:cNvPr>
          <p:cNvSpPr/>
          <p:nvPr/>
        </p:nvSpPr>
        <p:spPr>
          <a:xfrm>
            <a:off x="609501" y="919984"/>
            <a:ext cx="4961831" cy="620217"/>
          </a:xfrm>
          <a:prstGeom prst="rect">
            <a:avLst/>
          </a:prstGeom>
          <a:noFill/>
          <a:ln/>
        </p:spPr>
        <p:txBody>
          <a:bodyPr wrap="none" lIns="0" tIns="0" rIns="0" bIns="0" rtlCol="0" anchor="t"/>
          <a:lstStyle/>
          <a:p>
            <a:pPr>
              <a:lnSpc>
                <a:spcPts val="4875"/>
              </a:lnSpc>
            </a:pPr>
            <a:r>
              <a:rPr lang="en-US" sz="3875" b="1" dirty="0" err="1">
                <a:solidFill>
                  <a:srgbClr val="000000"/>
                </a:solidFill>
                <a:latin typeface="Petrona Bold" pitchFamily="34" charset="0"/>
                <a:ea typeface="Petrona Bold" pitchFamily="34" charset="-122"/>
                <a:cs typeface="Petrona Bold" pitchFamily="34" charset="-120"/>
              </a:rPr>
              <a:t>Phân</a:t>
            </a:r>
            <a:r>
              <a:rPr lang="en-US" sz="3875" b="1" dirty="0">
                <a:solidFill>
                  <a:srgbClr val="000000"/>
                </a:solidFill>
                <a:latin typeface="Petrona Bold" pitchFamily="34" charset="0"/>
                <a:ea typeface="Petrona Bold" pitchFamily="34" charset="-122"/>
                <a:cs typeface="Petrona Bold" pitchFamily="34" charset="-120"/>
              </a:rPr>
              <a:t> </a:t>
            </a:r>
            <a:r>
              <a:rPr lang="en-US" sz="3875" b="1" dirty="0" err="1">
                <a:solidFill>
                  <a:srgbClr val="000000"/>
                </a:solidFill>
                <a:latin typeface="Petrona Bold" pitchFamily="34" charset="0"/>
                <a:ea typeface="Petrona Bold" pitchFamily="34" charset="-122"/>
                <a:cs typeface="Petrona Bold" pitchFamily="34" charset="-120"/>
              </a:rPr>
              <a:t>bổ</a:t>
            </a:r>
            <a:r>
              <a:rPr lang="en-US" sz="3875" b="1" dirty="0">
                <a:solidFill>
                  <a:srgbClr val="000000"/>
                </a:solidFill>
                <a:latin typeface="Petrona Bold" pitchFamily="34" charset="0"/>
                <a:ea typeface="Petrona Bold" pitchFamily="34" charset="-122"/>
                <a:cs typeface="Petrona Bold" pitchFamily="34" charset="-120"/>
              </a:rPr>
              <a:t> </a:t>
            </a:r>
            <a:r>
              <a:rPr lang="en-US" sz="3875" b="1" dirty="0" err="1">
                <a:solidFill>
                  <a:srgbClr val="000000"/>
                </a:solidFill>
                <a:latin typeface="Petrona Bold" pitchFamily="34" charset="0"/>
                <a:ea typeface="Petrona Bold" pitchFamily="34" charset="-122"/>
                <a:cs typeface="Petrona Bold" pitchFamily="34" charset="-120"/>
              </a:rPr>
              <a:t>dữ</a:t>
            </a:r>
            <a:r>
              <a:rPr lang="en-US" sz="3875" b="1" dirty="0">
                <a:solidFill>
                  <a:srgbClr val="000000"/>
                </a:solidFill>
                <a:latin typeface="Petrona Bold" pitchFamily="34" charset="0"/>
                <a:ea typeface="Petrona Bold" pitchFamily="34" charset="-122"/>
                <a:cs typeface="Petrona Bold" pitchFamily="34" charset="-120"/>
              </a:rPr>
              <a:t> </a:t>
            </a:r>
            <a:r>
              <a:rPr lang="en-US" sz="3875" b="1" dirty="0" err="1">
                <a:solidFill>
                  <a:srgbClr val="000000"/>
                </a:solidFill>
                <a:latin typeface="Petrona Bold" pitchFamily="34" charset="0"/>
                <a:ea typeface="Petrona Bold" pitchFamily="34" charset="-122"/>
                <a:cs typeface="Petrona Bold" pitchFamily="34" charset="-120"/>
              </a:rPr>
              <a:t>liệu</a:t>
            </a:r>
            <a:endParaRPr lang="en-US" sz="3875" b="1" dirty="0">
              <a:solidFill>
                <a:srgbClr val="000000"/>
              </a:solidFill>
              <a:latin typeface="Petrona Bold" pitchFamily="34" charset="0"/>
              <a:ea typeface="Petrona Bold" pitchFamily="34" charset="-122"/>
              <a:cs typeface="Petrona Bold" pitchFamily="34" charset="-120"/>
            </a:endParaRPr>
          </a:p>
        </p:txBody>
      </p:sp>
      <p:pic>
        <p:nvPicPr>
          <p:cNvPr id="12" name="Picture 11">
            <a:extLst>
              <a:ext uri="{FF2B5EF4-FFF2-40B4-BE49-F238E27FC236}">
                <a16:creationId xmlns:a16="http://schemas.microsoft.com/office/drawing/2014/main" id="{9ACE0A5A-8097-6647-658D-D5946C6C9D6E}"/>
              </a:ext>
            </a:extLst>
          </p:cNvPr>
          <p:cNvPicPr>
            <a:picLocks noChangeAspect="1"/>
          </p:cNvPicPr>
          <p:nvPr/>
        </p:nvPicPr>
        <p:blipFill>
          <a:blip r:embed="rId5"/>
          <a:srcRect r="7126"/>
          <a:stretch/>
        </p:blipFill>
        <p:spPr>
          <a:xfrm>
            <a:off x="6997700" y="369306"/>
            <a:ext cx="3049668" cy="2159000"/>
          </a:xfrm>
          <a:prstGeom prst="rect">
            <a:avLst/>
          </a:prstGeom>
        </p:spPr>
      </p:pic>
    </p:spTree>
    <p:extLst>
      <p:ext uri="{BB962C8B-B14F-4D97-AF65-F5344CB8AC3E}">
        <p14:creationId xmlns:p14="http://schemas.microsoft.com/office/powerpoint/2010/main" val="2177634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1124" y="457398"/>
            <a:ext cx="5989638" cy="544810"/>
          </a:xfrm>
          <a:prstGeom prst="rect">
            <a:avLst/>
          </a:prstGeom>
          <a:noFill/>
          <a:ln/>
        </p:spPr>
        <p:txBody>
          <a:bodyPr wrap="none" lIns="0" tIns="0" rIns="0" bIns="0" rtlCol="0" anchor="t"/>
          <a:lstStyle/>
          <a:p>
            <a:pPr>
              <a:lnSpc>
                <a:spcPts val="4250"/>
              </a:lnSpc>
            </a:pPr>
            <a:r>
              <a:rPr lang="en-US" sz="3417" b="1" dirty="0">
                <a:solidFill>
                  <a:srgbClr val="000000"/>
                </a:solidFill>
                <a:latin typeface="Petrona Bold" pitchFamily="34" charset="0"/>
                <a:ea typeface="Petrona Bold" pitchFamily="34" charset="-122"/>
                <a:cs typeface="Petrona Bold" pitchFamily="34" charset="-120"/>
              </a:rPr>
              <a:t>Kiến trúc lưu trữ của ScyllaDB</a:t>
            </a:r>
            <a:endParaRPr lang="en-US" sz="3417" dirty="0"/>
          </a:p>
        </p:txBody>
      </p:sp>
      <p:sp>
        <p:nvSpPr>
          <p:cNvPr id="5" name="Text 2"/>
          <p:cNvSpPr/>
          <p:nvPr/>
        </p:nvSpPr>
        <p:spPr>
          <a:xfrm>
            <a:off x="6234311" y="1473498"/>
            <a:ext cx="2179439" cy="272455"/>
          </a:xfrm>
          <a:prstGeom prst="rect">
            <a:avLst/>
          </a:prstGeom>
          <a:noFill/>
          <a:ln/>
        </p:spPr>
        <p:txBody>
          <a:bodyPr wrap="none" lIns="0" tIns="0" rIns="0" bIns="0" rtlCol="0" anchor="t"/>
          <a:lstStyle/>
          <a:p>
            <a:pPr>
              <a:lnSpc>
                <a:spcPts val="2125"/>
              </a:lnSpc>
            </a:pPr>
            <a:r>
              <a:rPr lang="en-US" sz="1708" b="1" dirty="0">
                <a:solidFill>
                  <a:srgbClr val="272525"/>
                </a:solidFill>
                <a:latin typeface="Petrona Bold" pitchFamily="34" charset="0"/>
                <a:ea typeface="Petrona Bold" pitchFamily="34" charset="-122"/>
                <a:cs typeface="Petrona Bold" pitchFamily="34" charset="-120"/>
              </a:rPr>
              <a:t>Commitlog</a:t>
            </a:r>
            <a:endParaRPr lang="en-US" sz="1708" dirty="0"/>
          </a:p>
        </p:txBody>
      </p:sp>
      <p:sp>
        <p:nvSpPr>
          <p:cNvPr id="6" name="Text 3"/>
          <p:cNvSpPr/>
          <p:nvPr/>
        </p:nvSpPr>
        <p:spPr>
          <a:xfrm>
            <a:off x="6234310" y="1845568"/>
            <a:ext cx="4119067" cy="265708"/>
          </a:xfrm>
          <a:prstGeom prst="rect">
            <a:avLst/>
          </a:prstGeom>
          <a:noFill/>
          <a:ln/>
        </p:spPr>
        <p:txBody>
          <a:bodyPr wrap="none" lIns="0" tIns="0" rIns="0" bIns="0" rtlCol="0" anchor="t"/>
          <a:lstStyle/>
          <a:p>
            <a:pPr>
              <a:lnSpc>
                <a:spcPts val="2083"/>
              </a:lnSpc>
            </a:pPr>
            <a:r>
              <a:rPr lang="en-US" sz="1292" dirty="0">
                <a:solidFill>
                  <a:srgbClr val="272525"/>
                </a:solidFill>
                <a:latin typeface="Inter" pitchFamily="34" charset="0"/>
                <a:ea typeface="Inter" pitchFamily="34" charset="-122"/>
                <a:cs typeface="Inter" pitchFamily="34" charset="-120"/>
              </a:rPr>
              <a:t>Ghi nhật ký thay đổi dữ liệu, đảm bảo tính nhất quán.</a:t>
            </a:r>
            <a:endParaRPr lang="en-US" sz="1292" dirty="0"/>
          </a:p>
        </p:txBody>
      </p:sp>
      <p:sp>
        <p:nvSpPr>
          <p:cNvPr id="7" name="Shape 4"/>
          <p:cNvSpPr/>
          <p:nvPr/>
        </p:nvSpPr>
        <p:spPr>
          <a:xfrm flipV="1">
            <a:off x="5427364" y="2592090"/>
            <a:ext cx="6142038" cy="38099"/>
          </a:xfrm>
          <a:prstGeom prst="roundRect">
            <a:avLst>
              <a:gd name="adj" fmla="val 732223"/>
            </a:avLst>
          </a:prstGeom>
          <a:solidFill>
            <a:srgbClr val="B2D4E5"/>
          </a:solidFill>
          <a:ln/>
        </p:spPr>
        <p:txBody>
          <a:bodyPr/>
          <a:lstStyle/>
          <a:p>
            <a:endParaRPr lang="en-US" sz="1500"/>
          </a:p>
        </p:txBody>
      </p:sp>
      <p:sp>
        <p:nvSpPr>
          <p:cNvPr id="10" name="Text 6"/>
          <p:cNvSpPr/>
          <p:nvPr/>
        </p:nvSpPr>
        <p:spPr>
          <a:xfrm>
            <a:off x="6239173" y="2910086"/>
            <a:ext cx="2179439" cy="272455"/>
          </a:xfrm>
          <a:prstGeom prst="rect">
            <a:avLst/>
          </a:prstGeom>
          <a:noFill/>
          <a:ln/>
        </p:spPr>
        <p:txBody>
          <a:bodyPr wrap="none" lIns="0" tIns="0" rIns="0" bIns="0" rtlCol="0" anchor="t"/>
          <a:lstStyle/>
          <a:p>
            <a:pPr>
              <a:lnSpc>
                <a:spcPts val="2125"/>
              </a:lnSpc>
            </a:pPr>
            <a:r>
              <a:rPr lang="en-US" sz="1708" b="1" dirty="0">
                <a:solidFill>
                  <a:srgbClr val="272525"/>
                </a:solidFill>
                <a:latin typeface="Petrona Bold" pitchFamily="34" charset="0"/>
                <a:ea typeface="Petrona Bold" pitchFamily="34" charset="-122"/>
                <a:cs typeface="Petrona Bold" pitchFamily="34" charset="-120"/>
              </a:rPr>
              <a:t>Memtable</a:t>
            </a:r>
            <a:endParaRPr lang="en-US" sz="1708" dirty="0"/>
          </a:p>
        </p:txBody>
      </p:sp>
      <p:sp>
        <p:nvSpPr>
          <p:cNvPr id="11" name="Text 7"/>
          <p:cNvSpPr/>
          <p:nvPr/>
        </p:nvSpPr>
        <p:spPr>
          <a:xfrm>
            <a:off x="6239173" y="3282157"/>
            <a:ext cx="5042198" cy="265708"/>
          </a:xfrm>
          <a:prstGeom prst="rect">
            <a:avLst/>
          </a:prstGeom>
          <a:noFill/>
          <a:ln/>
        </p:spPr>
        <p:txBody>
          <a:bodyPr wrap="none" lIns="0" tIns="0" rIns="0" bIns="0" rtlCol="0" anchor="t"/>
          <a:lstStyle/>
          <a:p>
            <a:pPr>
              <a:lnSpc>
                <a:spcPts val="2083"/>
              </a:lnSpc>
            </a:pPr>
            <a:r>
              <a:rPr lang="en-US" sz="1292" dirty="0">
                <a:solidFill>
                  <a:srgbClr val="272525"/>
                </a:solidFill>
                <a:latin typeface="Inter" pitchFamily="34" charset="0"/>
                <a:ea typeface="Inter" pitchFamily="34" charset="-122"/>
                <a:cs typeface="Inter" pitchFamily="34" charset="-120"/>
              </a:rPr>
              <a:t>Lưu trữ dữ liệu mới được thêm vào, được ghi vào sstable khi đầy.</a:t>
            </a:r>
            <a:endParaRPr lang="en-US" sz="1292" dirty="0"/>
          </a:p>
        </p:txBody>
      </p:sp>
      <p:sp>
        <p:nvSpPr>
          <p:cNvPr id="12" name="Shape 8"/>
          <p:cNvSpPr/>
          <p:nvPr/>
        </p:nvSpPr>
        <p:spPr>
          <a:xfrm flipV="1">
            <a:off x="5427364" y="3869035"/>
            <a:ext cx="6142038" cy="38099"/>
          </a:xfrm>
          <a:prstGeom prst="roundRect">
            <a:avLst>
              <a:gd name="adj" fmla="val 732223"/>
            </a:avLst>
          </a:prstGeom>
          <a:solidFill>
            <a:srgbClr val="B2D4E5"/>
          </a:solidFill>
          <a:ln/>
        </p:spPr>
        <p:txBody>
          <a:bodyPr/>
          <a:lstStyle/>
          <a:p>
            <a:endParaRPr lang="en-US" sz="1500"/>
          </a:p>
        </p:txBody>
      </p:sp>
      <p:sp>
        <p:nvSpPr>
          <p:cNvPr id="15" name="Text 10"/>
          <p:cNvSpPr/>
          <p:nvPr/>
        </p:nvSpPr>
        <p:spPr>
          <a:xfrm>
            <a:off x="6234311" y="4187032"/>
            <a:ext cx="2179439" cy="272455"/>
          </a:xfrm>
          <a:prstGeom prst="rect">
            <a:avLst/>
          </a:prstGeom>
          <a:noFill/>
          <a:ln/>
        </p:spPr>
        <p:txBody>
          <a:bodyPr wrap="none" lIns="0" tIns="0" rIns="0" bIns="0" rtlCol="0" anchor="t"/>
          <a:lstStyle/>
          <a:p>
            <a:pPr>
              <a:lnSpc>
                <a:spcPts val="2125"/>
              </a:lnSpc>
            </a:pPr>
            <a:r>
              <a:rPr lang="en-US" sz="1708" b="1" dirty="0">
                <a:solidFill>
                  <a:srgbClr val="272525"/>
                </a:solidFill>
                <a:latin typeface="Petrona Bold" pitchFamily="34" charset="0"/>
                <a:ea typeface="Petrona Bold" pitchFamily="34" charset="-122"/>
                <a:cs typeface="Petrona Bold" pitchFamily="34" charset="-120"/>
              </a:rPr>
              <a:t>Sstable</a:t>
            </a:r>
            <a:endParaRPr lang="en-US" sz="1708" dirty="0"/>
          </a:p>
        </p:txBody>
      </p:sp>
      <p:sp>
        <p:nvSpPr>
          <p:cNvPr id="16" name="Text 11"/>
          <p:cNvSpPr/>
          <p:nvPr/>
        </p:nvSpPr>
        <p:spPr>
          <a:xfrm>
            <a:off x="6234310" y="4559102"/>
            <a:ext cx="4579243" cy="265708"/>
          </a:xfrm>
          <a:prstGeom prst="rect">
            <a:avLst/>
          </a:prstGeom>
          <a:noFill/>
          <a:ln/>
        </p:spPr>
        <p:txBody>
          <a:bodyPr wrap="none" lIns="0" tIns="0" rIns="0" bIns="0" rtlCol="0" anchor="t"/>
          <a:lstStyle/>
          <a:p>
            <a:pPr>
              <a:lnSpc>
                <a:spcPts val="2083"/>
              </a:lnSpc>
            </a:pPr>
            <a:r>
              <a:rPr lang="en-US" sz="1292" dirty="0">
                <a:solidFill>
                  <a:srgbClr val="272525"/>
                </a:solidFill>
                <a:latin typeface="Inter" pitchFamily="34" charset="0"/>
                <a:ea typeface="Inter" pitchFamily="34" charset="-122"/>
                <a:cs typeface="Inter" pitchFamily="34" charset="-120"/>
              </a:rPr>
              <a:t>Lưu trữ dữ liệu được sắp xếp, được truy xuất nhanh chóng.</a:t>
            </a:r>
            <a:endParaRPr lang="en-US" sz="1292" dirty="0"/>
          </a:p>
        </p:txBody>
      </p:sp>
      <p:sp>
        <p:nvSpPr>
          <p:cNvPr id="17" name="Shape 12"/>
          <p:cNvSpPr/>
          <p:nvPr/>
        </p:nvSpPr>
        <p:spPr>
          <a:xfrm>
            <a:off x="5427365" y="5136456"/>
            <a:ext cx="6142038" cy="9525"/>
          </a:xfrm>
          <a:prstGeom prst="roundRect">
            <a:avLst>
              <a:gd name="adj" fmla="val 732223"/>
            </a:avLst>
          </a:prstGeom>
          <a:solidFill>
            <a:srgbClr val="B2D4E5"/>
          </a:solidFill>
          <a:ln/>
        </p:spPr>
        <p:txBody>
          <a:bodyPr/>
          <a:lstStyle/>
          <a:p>
            <a:endParaRPr lang="en-US" sz="1500"/>
          </a:p>
        </p:txBody>
      </p:sp>
      <p:sp>
        <p:nvSpPr>
          <p:cNvPr id="20" name="Text 14"/>
          <p:cNvSpPr/>
          <p:nvPr/>
        </p:nvSpPr>
        <p:spPr>
          <a:xfrm>
            <a:off x="6234311" y="5331123"/>
            <a:ext cx="2179439" cy="272455"/>
          </a:xfrm>
          <a:prstGeom prst="rect">
            <a:avLst/>
          </a:prstGeom>
          <a:noFill/>
          <a:ln/>
        </p:spPr>
        <p:txBody>
          <a:bodyPr wrap="none" lIns="0" tIns="0" rIns="0" bIns="0" rtlCol="0" anchor="t"/>
          <a:lstStyle/>
          <a:p>
            <a:pPr>
              <a:lnSpc>
                <a:spcPts val="2125"/>
              </a:lnSpc>
            </a:pPr>
            <a:r>
              <a:rPr lang="en-US" sz="1708" b="1" dirty="0">
                <a:solidFill>
                  <a:srgbClr val="272525"/>
                </a:solidFill>
                <a:latin typeface="Petrona Bold" pitchFamily="34" charset="0"/>
                <a:ea typeface="Petrona Bold" pitchFamily="34" charset="-122"/>
                <a:cs typeface="Petrona Bold" pitchFamily="34" charset="-120"/>
              </a:rPr>
              <a:t>Cache</a:t>
            </a:r>
            <a:endParaRPr lang="en-US" sz="1708" dirty="0"/>
          </a:p>
        </p:txBody>
      </p:sp>
      <p:sp>
        <p:nvSpPr>
          <p:cNvPr id="21" name="Text 15"/>
          <p:cNvSpPr/>
          <p:nvPr/>
        </p:nvSpPr>
        <p:spPr>
          <a:xfrm>
            <a:off x="6234311" y="5703194"/>
            <a:ext cx="5210572" cy="531416"/>
          </a:xfrm>
          <a:prstGeom prst="rect">
            <a:avLst/>
          </a:prstGeom>
          <a:noFill/>
          <a:ln/>
        </p:spPr>
        <p:txBody>
          <a:bodyPr wrap="square" lIns="0" tIns="0" rIns="0" bIns="0" rtlCol="0" anchor="t"/>
          <a:lstStyle/>
          <a:p>
            <a:pPr>
              <a:lnSpc>
                <a:spcPts val="2083"/>
              </a:lnSpc>
            </a:pPr>
            <a:r>
              <a:rPr lang="en-US" sz="1292" dirty="0">
                <a:solidFill>
                  <a:srgbClr val="272525"/>
                </a:solidFill>
                <a:latin typeface="Inter" pitchFamily="34" charset="0"/>
                <a:ea typeface="Inter" pitchFamily="34" charset="-122"/>
                <a:cs typeface="Inter" pitchFamily="34" charset="-120"/>
              </a:rPr>
              <a:t>Lưu trữ dữ liệu được truy xuất thường xuyên, giảm thời gian truy xuất.</a:t>
            </a:r>
            <a:endParaRPr lang="en-US" sz="1292" dirty="0"/>
          </a:p>
        </p:txBody>
      </p:sp>
      <p:pic>
        <p:nvPicPr>
          <p:cNvPr id="22" name="Picture 21">
            <a:extLst>
              <a:ext uri="{FF2B5EF4-FFF2-40B4-BE49-F238E27FC236}">
                <a16:creationId xmlns:a16="http://schemas.microsoft.com/office/drawing/2014/main" id="{849FEDED-2096-5851-ECB6-622AEB3F5BE4}"/>
              </a:ext>
            </a:extLst>
          </p:cNvPr>
          <p:cNvPicPr>
            <a:picLocks noChangeAspect="1"/>
          </p:cNvPicPr>
          <p:nvPr/>
        </p:nvPicPr>
        <p:blipFill>
          <a:blip r:embed="rId3"/>
          <a:stretch>
            <a:fillRect/>
          </a:stretch>
        </p:blipFill>
        <p:spPr>
          <a:xfrm>
            <a:off x="-9144" y="1860476"/>
            <a:ext cx="5758871" cy="37847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00596" y="775565"/>
            <a:ext cx="6861572" cy="619621"/>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Read path </a:t>
            </a:r>
            <a:r>
              <a:rPr lang="en-US" sz="3875" b="1" dirty="0" err="1">
                <a:solidFill>
                  <a:srgbClr val="000000"/>
                </a:solidFill>
                <a:latin typeface="Petrona Bold" pitchFamily="34" charset="0"/>
                <a:ea typeface="Petrona Bold" pitchFamily="34" charset="-122"/>
                <a:cs typeface="Petrona Bold" pitchFamily="34" charset="-120"/>
              </a:rPr>
              <a:t>trong</a:t>
            </a:r>
            <a:r>
              <a:rPr lang="en-US" sz="3875" b="1" dirty="0">
                <a:solidFill>
                  <a:srgbClr val="000000"/>
                </a:solidFill>
                <a:latin typeface="Petrona Bold" pitchFamily="34" charset="0"/>
                <a:ea typeface="Petrona Bold" pitchFamily="34" charset="-122"/>
                <a:cs typeface="Petrona Bold" pitchFamily="34" charset="-120"/>
              </a:rPr>
              <a:t> ScyllaDB</a:t>
            </a:r>
            <a:endParaRPr lang="en-US" sz="3875" dirty="0"/>
          </a:p>
        </p:txBody>
      </p:sp>
      <p:pic>
        <p:nvPicPr>
          <p:cNvPr id="16" name="Picture 15">
            <a:extLst>
              <a:ext uri="{FF2B5EF4-FFF2-40B4-BE49-F238E27FC236}">
                <a16:creationId xmlns:a16="http://schemas.microsoft.com/office/drawing/2014/main" id="{64D58F0A-FCAA-ABB3-4D49-068861756666}"/>
              </a:ext>
            </a:extLst>
          </p:cNvPr>
          <p:cNvPicPr>
            <a:picLocks noChangeAspect="1"/>
          </p:cNvPicPr>
          <p:nvPr/>
        </p:nvPicPr>
        <p:blipFill>
          <a:blip r:embed="rId3"/>
          <a:stretch>
            <a:fillRect/>
          </a:stretch>
        </p:blipFill>
        <p:spPr>
          <a:xfrm>
            <a:off x="5833850" y="2705101"/>
            <a:ext cx="6269250" cy="3099404"/>
          </a:xfrm>
          <a:prstGeom prst="rect">
            <a:avLst/>
          </a:prstGeom>
        </p:spPr>
      </p:pic>
      <p:pic>
        <p:nvPicPr>
          <p:cNvPr id="17" name="Picture 16">
            <a:extLst>
              <a:ext uri="{FF2B5EF4-FFF2-40B4-BE49-F238E27FC236}">
                <a16:creationId xmlns:a16="http://schemas.microsoft.com/office/drawing/2014/main" id="{4738103B-FBCB-DA0B-7352-88CE7ED670B4}"/>
              </a:ext>
            </a:extLst>
          </p:cNvPr>
          <p:cNvPicPr>
            <a:picLocks noChangeAspect="1"/>
          </p:cNvPicPr>
          <p:nvPr/>
        </p:nvPicPr>
        <p:blipFill>
          <a:blip r:embed="rId4"/>
          <a:stretch>
            <a:fillRect/>
          </a:stretch>
        </p:blipFill>
        <p:spPr>
          <a:xfrm>
            <a:off x="177801" y="2519853"/>
            <a:ext cx="5499100" cy="328465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TotalTime>
  <Words>1119</Words>
  <Application>Microsoft Office PowerPoint</Application>
  <PresentationFormat>Widescreen</PresentationFormat>
  <Paragraphs>125</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Aptos Display</vt:lpstr>
      <vt:lpstr>Arial</vt:lpstr>
      <vt:lpstr>Inter</vt:lpstr>
      <vt:lpstr>Petrona Bold</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Nguyễn Tuấn Hùng</dc:creator>
  <cp:lastModifiedBy>Nguyễn Tuấn Hùng</cp:lastModifiedBy>
  <cp:revision>5</cp:revision>
  <dcterms:created xsi:type="dcterms:W3CDTF">2025-02-20T04:11:03Z</dcterms:created>
  <dcterms:modified xsi:type="dcterms:W3CDTF">2025-02-20T07:19:17Z</dcterms:modified>
</cp:coreProperties>
</file>